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83" r:id="rId5"/>
    <p:sldId id="259" r:id="rId6"/>
    <p:sldId id="260" r:id="rId7"/>
    <p:sldId id="261" r:id="rId8"/>
    <p:sldId id="262" r:id="rId9"/>
    <p:sldId id="263" r:id="rId10"/>
    <p:sldId id="264" r:id="rId11"/>
    <p:sldId id="265" r:id="rId12"/>
    <p:sldId id="266" r:id="rId13"/>
    <p:sldId id="291" r:id="rId14"/>
    <p:sldId id="267" r:id="rId15"/>
    <p:sldId id="268" r:id="rId16"/>
    <p:sldId id="269" r:id="rId17"/>
    <p:sldId id="270" r:id="rId18"/>
    <p:sldId id="289" r:id="rId19"/>
    <p:sldId id="271" r:id="rId20"/>
    <p:sldId id="292" r:id="rId21"/>
    <p:sldId id="282" r:id="rId22"/>
    <p:sldId id="290"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706" autoAdjust="0"/>
  </p:normalViewPr>
  <p:slideViewPr>
    <p:cSldViewPr>
      <p:cViewPr varScale="1">
        <p:scale>
          <a:sx n="74" d="100"/>
          <a:sy n="74" d="100"/>
        </p:scale>
        <p:origin x="-1056" y="-96"/>
      </p:cViewPr>
      <p:guideLst>
        <p:guide orient="horz" pos="2160"/>
        <p:guide pos="2880"/>
      </p:guideLst>
    </p:cSldViewPr>
  </p:slideViewPr>
  <p:outlineViewPr>
    <p:cViewPr>
      <p:scale>
        <a:sx n="33" d="100"/>
        <a:sy n="33" d="100"/>
      </p:scale>
      <p:origin x="0" y="7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2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E5810F-ACAB-4B65-9A24-7BCD74CA5B91}" type="datetimeFigureOut">
              <a:rPr lang="en-US" smtClean="0"/>
              <a:pPr/>
              <a:t>10/26/2010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FF7FC9-F5C4-4F5D-A2BA-1FBA907FDCA8}"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E2775-B7CB-42FE-9A3C-3D45F7D2B99B}" type="datetimeFigureOut">
              <a:rPr lang="en-US" smtClean="0"/>
              <a:pPr/>
              <a:t>10/26/2010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C876C-AE40-4203-B6D1-9C06E608A6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1C876C-AE40-4203-B6D1-9C06E608A60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171B11-4E3B-48E5-A559-5711D1A767F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ED15F4-F90F-49F5-8E1C-2547EB700A98}" type="datetimeFigureOut">
              <a:rPr lang="en-US" smtClean="0"/>
              <a:pPr/>
              <a:t>10/26/2010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7171B11-4E3B-48E5-A559-5711D1A767F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ED15F4-F90F-49F5-8E1C-2547EB700A98}" type="datetimeFigureOut">
              <a:rPr lang="en-US" smtClean="0"/>
              <a:pPr/>
              <a:t>10/26/2010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171B11-4E3B-48E5-A559-5711D1A767F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Terms Presentation # 4</a:t>
            </a:r>
            <a:endParaRPr lang="en-US" dirty="0"/>
          </a:p>
        </p:txBody>
      </p:sp>
      <p:sp>
        <p:nvSpPr>
          <p:cNvPr id="3" name="Subtitle 2"/>
          <p:cNvSpPr>
            <a:spLocks noGrp="1"/>
          </p:cNvSpPr>
          <p:nvPr>
            <p:ph type="subTitle" idx="1"/>
          </p:nvPr>
        </p:nvSpPr>
        <p:spPr>
          <a:xfrm>
            <a:off x="533400" y="3228536"/>
            <a:ext cx="7854696" cy="3324664"/>
          </a:xfrm>
        </p:spPr>
        <p:txBody>
          <a:bodyPr>
            <a:normAutofit lnSpcReduction="10000"/>
          </a:bodyPr>
          <a:lstStyle/>
          <a:p>
            <a:r>
              <a:rPr lang="en-US" dirty="0" smtClean="0"/>
              <a:t>Katie Corcoran</a:t>
            </a:r>
          </a:p>
          <a:p>
            <a:r>
              <a:rPr lang="en-US" dirty="0" smtClean="0"/>
              <a:t>Tayler Karinen</a:t>
            </a:r>
          </a:p>
          <a:p>
            <a:r>
              <a:rPr lang="en-US" dirty="0" smtClean="0"/>
              <a:t>2</a:t>
            </a:r>
            <a:r>
              <a:rPr lang="en-US" baseline="30000" dirty="0" smtClean="0"/>
              <a:t>nd</a:t>
            </a:r>
            <a:r>
              <a:rPr lang="en-US" dirty="0" smtClean="0"/>
              <a:t> Hour</a:t>
            </a:r>
          </a:p>
          <a:p>
            <a:r>
              <a:rPr lang="en-US" dirty="0" smtClean="0"/>
              <a:t>Lexee Barrera</a:t>
            </a:r>
          </a:p>
          <a:p>
            <a:r>
              <a:rPr lang="en-US" dirty="0" smtClean="0"/>
              <a:t>Julia Lemke</a:t>
            </a:r>
          </a:p>
          <a:p>
            <a:r>
              <a:rPr lang="en-US" dirty="0" smtClean="0"/>
              <a:t>Taylor Pryde</a:t>
            </a:r>
          </a:p>
          <a:p>
            <a:r>
              <a:rPr lang="en-US" dirty="0" smtClean="0"/>
              <a:t>5</a:t>
            </a:r>
            <a:r>
              <a:rPr lang="en-US" baseline="30000" dirty="0" smtClean="0"/>
              <a:t>th</a:t>
            </a:r>
            <a:r>
              <a:rPr lang="en-US" dirty="0" smtClean="0"/>
              <a:t> Hour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362456"/>
          </a:xfrm>
        </p:spPr>
        <p:txBody>
          <a:bodyPr/>
          <a:lstStyle/>
          <a:p>
            <a:r>
              <a:rPr smtClean="0"/>
              <a:t>Digression</a:t>
            </a:r>
            <a:endParaRPr lang="en-US" dirty="0"/>
          </a:p>
        </p:txBody>
      </p:sp>
      <p:sp>
        <p:nvSpPr>
          <p:cNvPr id="3" name="Text Placeholder 2"/>
          <p:cNvSpPr>
            <a:spLocks noGrp="1"/>
          </p:cNvSpPr>
          <p:nvPr>
            <p:ph type="body" idx="1"/>
          </p:nvPr>
        </p:nvSpPr>
        <p:spPr>
          <a:xfrm>
            <a:off x="152400" y="1143000"/>
            <a:ext cx="8610600" cy="1509712"/>
          </a:xfrm>
        </p:spPr>
        <p:txBody>
          <a:bodyPr>
            <a:noAutofit/>
          </a:bodyPr>
          <a:lstStyle/>
          <a:p>
            <a:pPr algn="ctr">
              <a:buFont typeface="Wingdings" pitchFamily="2" charset="2"/>
              <a:buChar char="v"/>
            </a:pPr>
            <a:r>
              <a:rPr lang="en-US" sz="2800" dirty="0" smtClean="0"/>
              <a:t>Tending to depart from the main point or cover a wide range of subjects.</a:t>
            </a:r>
          </a:p>
          <a:p>
            <a:pPr algn="ctr">
              <a:buFont typeface="Wingdings" pitchFamily="2" charset="2"/>
              <a:buChar char="q"/>
            </a:pPr>
            <a:r>
              <a:rPr lang="en-US" sz="1800" dirty="0" smtClean="0"/>
              <a:t>The bill you have signed if wrong. Even if you despise Fidel and even if the Cubans should not have shot down the planes violating their air space. (Did you, by the way, see Oliver Stone's "Earth and Sky," about the U.S. bombing and general destruction of Vietnam over years and years? There was a major case of violating airspace!) 			- Letter from Alice Walker to President Clinton </a:t>
            </a:r>
          </a:p>
          <a:p>
            <a:pPr algn="ctr">
              <a:buFont typeface="Wingdings" pitchFamily="2" charset="2"/>
              <a:buChar char="q"/>
            </a:pPr>
            <a:r>
              <a:rPr lang="en-US" sz="1800" dirty="0" smtClean="0"/>
              <a:t>“People these days. They are so rude. I was walking down the street the other day because I was going shopping, and by the way I found the most gorgeous pair of heels for Gloria’s wedding! They match my dress perfectly! Guess what! They are Marc Jacobs and I got them on sale for fifty dollars! I was so impressed with my shopping skills that day!”</a:t>
            </a:r>
          </a:p>
          <a:p>
            <a:pPr algn="ctr">
              <a:buFont typeface="Wingdings" pitchFamily="2" charset="2"/>
              <a:buChar char="q"/>
            </a:pPr>
            <a:r>
              <a:rPr lang="en-US" sz="1800" dirty="0" smtClean="0"/>
              <a:t>In Anna Quindlen’s Commencement Speech Mount Holyoke College May 23, 1999, Quindlen digresses multiple times talking of her old college days.</a:t>
            </a:r>
          </a:p>
          <a:p>
            <a:pPr algn="ctr">
              <a:buFont typeface="Wingdings" pitchFamily="2" charset="2"/>
              <a:buChar char="q"/>
            </a:pPr>
            <a:r>
              <a:rPr lang="en-US" sz="1800" dirty="0" smtClean="0"/>
              <a:t>In Amazing Grace by Jonathan Kozol, on page seven starting half way down the page with the paragraph, “The place that Cliffie...” Kozol digresses a little during that paragraph to tell us about what the waste incinerator burns which are “redbag products”</a:t>
            </a:r>
          </a:p>
          <a:p>
            <a:pPr algn="ctr">
              <a:buFont typeface="Wingdings" pitchFamily="2" charset="2"/>
              <a:buChar char="v"/>
            </a:pPr>
            <a:endParaRPr lang="en-US" sz="1800" dirty="0" smtClean="0"/>
          </a:p>
          <a:p>
            <a:pPr algn="ct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362456"/>
          </a:xfrm>
        </p:spPr>
        <p:txBody>
          <a:bodyPr/>
          <a:lstStyle/>
          <a:p>
            <a:r>
              <a:rPr smtClean="0"/>
              <a:t>Didactic</a:t>
            </a:r>
            <a:endParaRPr lang="en-US" dirty="0"/>
          </a:p>
        </p:txBody>
      </p:sp>
      <p:sp>
        <p:nvSpPr>
          <p:cNvPr id="3" name="Text Placeholder 2"/>
          <p:cNvSpPr>
            <a:spLocks noGrp="1"/>
          </p:cNvSpPr>
          <p:nvPr>
            <p:ph type="body" idx="1"/>
          </p:nvPr>
        </p:nvSpPr>
        <p:spPr>
          <a:xfrm>
            <a:off x="228600" y="1143000"/>
            <a:ext cx="8458200" cy="1486336"/>
          </a:xfrm>
        </p:spPr>
        <p:txBody>
          <a:bodyPr>
            <a:noAutofit/>
          </a:bodyPr>
          <a:lstStyle/>
          <a:p>
            <a:pPr algn="ctr">
              <a:buFont typeface="Wingdings" pitchFamily="2" charset="2"/>
              <a:buChar char="v"/>
            </a:pPr>
            <a:r>
              <a:rPr lang="en-US" sz="2400" dirty="0" smtClean="0"/>
              <a:t>Writing that is “preachy” or seeks overtly to convince a reader of a particular point or lesson. </a:t>
            </a:r>
          </a:p>
          <a:p>
            <a:pPr>
              <a:buFont typeface="Wingdings" pitchFamily="2" charset="2"/>
              <a:buChar char="§"/>
            </a:pPr>
            <a:r>
              <a:rPr lang="en-US" sz="2000" dirty="0" smtClean="0"/>
              <a:t>Medieval homilies and Victorian moral essays are an example of didactic literature. </a:t>
            </a:r>
          </a:p>
          <a:p>
            <a:pPr lvl="0">
              <a:buFont typeface="Wingdings" pitchFamily="2" charset="2"/>
              <a:buChar char="§"/>
            </a:pPr>
            <a:r>
              <a:rPr lang="en-US" sz="2000" dirty="0" smtClean="0"/>
              <a:t>Writing whose purpose is to instruct or to teach. </a:t>
            </a:r>
          </a:p>
          <a:p>
            <a:pPr lvl="0">
              <a:buFont typeface="Wingdings" pitchFamily="2" charset="2"/>
              <a:buChar char="§"/>
            </a:pPr>
            <a:r>
              <a:rPr lang="en-US" sz="2000" dirty="0" smtClean="0"/>
              <a:t>Usually formal and focuses on moral or ethical concerns.</a:t>
            </a:r>
          </a:p>
          <a:p>
            <a:pPr lvl="0">
              <a:buFont typeface="Wingdings" pitchFamily="2" charset="2"/>
              <a:buChar char="§"/>
            </a:pPr>
            <a:r>
              <a:rPr lang="en-US" sz="2000" dirty="0" smtClean="0"/>
              <a:t>May be fiction that teaches a specific lesson or moral or provides a model of correct behavior or thinking. Sometimes it seems to blatantly convince a reader of a specific point.</a:t>
            </a:r>
          </a:p>
          <a:p>
            <a:pPr lvl="0">
              <a:buFont typeface="Wingdings" pitchFamily="2" charset="2"/>
              <a:buChar char="q"/>
            </a:pPr>
            <a:r>
              <a:rPr lang="en-US" sz="2000" dirty="0" smtClean="0"/>
              <a:t>"Four-score and seven years ago, our fathers brought forth, on this continent, a new nation, conceived in liberty and dedicated to the proposition that all men are created equal." Abraham Lincoln</a:t>
            </a:r>
          </a:p>
          <a:p>
            <a:pPr lvl="0">
              <a:buFont typeface="Wingdings" pitchFamily="2" charset="2"/>
              <a:buChar char="q"/>
            </a:pPr>
            <a:r>
              <a:rPr lang="en-US" sz="2000" dirty="0" smtClean="0"/>
              <a:t> Eats, Shoots, and Leaves is a didactic piece because it is written to instruct you on the uses of grammar. </a:t>
            </a:r>
          </a:p>
          <a:p>
            <a:pPr lvl="0">
              <a:buFont typeface="Wingdings" pitchFamily="2" charset="2"/>
              <a:buChar char="q"/>
            </a:pPr>
            <a:r>
              <a:rPr lang="en-US" sz="2000" dirty="0" smtClean="0"/>
              <a:t>Amazing Grace as a whole is a didactic piece of literature. </a:t>
            </a:r>
          </a:p>
          <a:p>
            <a:pPr>
              <a:buFont typeface="Wingdings" pitchFamily="2" charset="2"/>
              <a:buChar cha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1362456"/>
          </a:xfrm>
        </p:spPr>
        <p:txBody>
          <a:bodyPr/>
          <a:lstStyle/>
          <a:p>
            <a:r>
              <a:rPr lang="en-US" dirty="0" smtClean="0"/>
              <a:t>E</a:t>
            </a:r>
            <a:r>
              <a:rPr smtClean="0"/>
              <a:t>pistolary Novel</a:t>
            </a:r>
            <a:endParaRPr lang="en-US" dirty="0"/>
          </a:p>
        </p:txBody>
      </p:sp>
      <p:sp>
        <p:nvSpPr>
          <p:cNvPr id="3" name="Text Placeholder 2"/>
          <p:cNvSpPr>
            <a:spLocks noGrp="1"/>
          </p:cNvSpPr>
          <p:nvPr>
            <p:ph type="body" idx="1"/>
          </p:nvPr>
        </p:nvSpPr>
        <p:spPr>
          <a:xfrm>
            <a:off x="152400" y="1143000"/>
            <a:ext cx="8763000" cy="1509712"/>
          </a:xfrm>
        </p:spPr>
        <p:txBody>
          <a:bodyPr>
            <a:noAutofit/>
          </a:bodyPr>
          <a:lstStyle/>
          <a:p>
            <a:pPr algn="ctr">
              <a:buFont typeface="Wingdings" pitchFamily="2" charset="2"/>
              <a:buChar char="v"/>
            </a:pPr>
            <a:r>
              <a:rPr lang="en-US" sz="2400" dirty="0" smtClean="0"/>
              <a:t>A novel that is composed of letters between characters of the story. </a:t>
            </a:r>
          </a:p>
          <a:p>
            <a:pPr>
              <a:buFont typeface="Wingdings" pitchFamily="2" charset="2"/>
              <a:buChar char="§"/>
            </a:pPr>
            <a:r>
              <a:rPr lang="en-US" sz="2000" dirty="0" smtClean="0"/>
              <a:t>Sometimes an “editor” is used to narrate story of how he found letters and inserts bits of information throughout novel.</a:t>
            </a:r>
          </a:p>
          <a:p>
            <a:pPr>
              <a:buFont typeface="Wingdings" pitchFamily="2" charset="2"/>
              <a:buChar char="§"/>
            </a:pPr>
            <a:r>
              <a:rPr lang="en-US" sz="2000" dirty="0" smtClean="0"/>
              <a:t>Written in the form of or carried on by letters or correspondence; </a:t>
            </a:r>
            <a:r>
              <a:rPr lang="en-US" sz="2000" i="1" dirty="0" smtClean="0"/>
              <a:t>“an endless sequence of epistolary love affairs”; </a:t>
            </a:r>
          </a:p>
          <a:p>
            <a:pPr>
              <a:buFont typeface="Wingdings" pitchFamily="2" charset="2"/>
              <a:buChar char="q"/>
            </a:pPr>
            <a:r>
              <a:rPr lang="en-US" sz="2000" dirty="0" smtClean="0"/>
              <a:t>The novel </a:t>
            </a:r>
            <a:r>
              <a:rPr lang="en-US" sz="2000" i="1" dirty="0" smtClean="0"/>
              <a:t>Last Days of Summer </a:t>
            </a:r>
            <a:r>
              <a:rPr lang="en-US" sz="2000" dirty="0" smtClean="0"/>
              <a:t>by</a:t>
            </a:r>
            <a:r>
              <a:rPr lang="en-US" sz="2000" i="1" dirty="0" smtClean="0"/>
              <a:t> </a:t>
            </a:r>
            <a:r>
              <a:rPr lang="en-US" sz="2000" dirty="0" smtClean="0"/>
              <a:t>Steve Kluger containing a series of letters during the 1940s between a twelve year old and a rookie baseball player is an example of an epistolary novel. </a:t>
            </a:r>
            <a:r>
              <a:rPr lang="en-US" sz="2000" i="1" dirty="0" smtClean="0"/>
              <a:t> </a:t>
            </a:r>
            <a:r>
              <a:rPr lang="en-US" sz="2400" dirty="0" smtClean="0"/>
              <a:t> </a:t>
            </a:r>
          </a:p>
          <a:p>
            <a:endParaRPr lang="en-US" sz="2400" dirty="0"/>
          </a:p>
        </p:txBody>
      </p:sp>
      <p:sp>
        <p:nvSpPr>
          <p:cNvPr id="5" name="TextBox 4"/>
          <p:cNvSpPr txBox="1"/>
          <p:nvPr/>
        </p:nvSpPr>
        <p:spPr>
          <a:xfrm>
            <a:off x="76200" y="4419600"/>
            <a:ext cx="8153400" cy="1631216"/>
          </a:xfrm>
          <a:prstGeom prst="rect">
            <a:avLst/>
          </a:prstGeom>
          <a:noFill/>
        </p:spPr>
        <p:txBody>
          <a:bodyPr wrap="square" rtlCol="0">
            <a:spAutoFit/>
          </a:bodyPr>
          <a:lstStyle/>
          <a:p>
            <a:pPr>
              <a:buClr>
                <a:schemeClr val="accent3"/>
              </a:buClr>
              <a:buFont typeface="Wingdings" pitchFamily="2" charset="2"/>
              <a:buChar char="q"/>
            </a:pPr>
            <a:r>
              <a:rPr lang="en-US" sz="2000" dirty="0" smtClean="0"/>
              <a:t>“The last lines of the poem that he has given me recapture the years before he came to the United States. </a:t>
            </a:r>
          </a:p>
          <a:p>
            <a:r>
              <a:rPr lang="en-US" sz="2000" i="1" dirty="0" smtClean="0"/>
              <a:t>	I remember well my vivant boyhood </a:t>
            </a:r>
          </a:p>
          <a:p>
            <a:r>
              <a:rPr lang="en-US" sz="2000" i="1" dirty="0" smtClean="0"/>
              <a:t>	A way of innocence </a:t>
            </a:r>
          </a:p>
          <a:p>
            <a:r>
              <a:rPr lang="en-US" sz="2000" i="1" dirty="0" smtClean="0"/>
              <a:t>	It now seems like a dream.” 		–Amazing Grace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5108448" cy="1002792"/>
          </a:xfrm>
        </p:spPr>
        <p:txBody>
          <a:bodyPr/>
          <a:lstStyle/>
          <a:p>
            <a:r>
              <a:rPr smtClean="0"/>
              <a:t>Epistolary Novel</a:t>
            </a:r>
            <a:endParaRPr lang="en-US" dirty="0"/>
          </a:p>
        </p:txBody>
      </p:sp>
      <p:sp>
        <p:nvSpPr>
          <p:cNvPr id="3" name="Text Placeholder 2"/>
          <p:cNvSpPr>
            <a:spLocks noGrp="1"/>
          </p:cNvSpPr>
          <p:nvPr>
            <p:ph type="body" idx="1"/>
          </p:nvPr>
        </p:nvSpPr>
        <p:spPr>
          <a:xfrm>
            <a:off x="304800" y="990600"/>
            <a:ext cx="8458200" cy="1509712"/>
          </a:xfrm>
        </p:spPr>
        <p:txBody>
          <a:bodyPr>
            <a:noAutofit/>
          </a:bodyPr>
          <a:lstStyle/>
          <a:p>
            <a:pPr>
              <a:buFont typeface="Wingdings" pitchFamily="2" charset="2"/>
              <a:buChar char="q"/>
            </a:pPr>
            <a:r>
              <a:rPr lang="en-US" sz="2000" dirty="0" smtClean="0"/>
              <a:t>“Some days after its delivery I sent a copy of my address to the President of the United States, the Hon. Grover Cleveland. I received from him the following autograph reply:—          </a:t>
            </a:r>
          </a:p>
          <a:p>
            <a:r>
              <a:rPr lang="en-US" sz="2000" dirty="0" smtClean="0"/>
              <a:t>GRAY GABLES, BUZZARD’S BAY, MASS., OCTOBER 6, 1895.</a:t>
            </a:r>
          </a:p>
          <a:p>
            <a:r>
              <a:rPr lang="en-US" sz="2000" dirty="0" smtClean="0"/>
              <a:t>BOOKER T. WASHINGTON, ESQ.:   </a:t>
            </a:r>
          </a:p>
          <a:p>
            <a:r>
              <a:rPr lang="en-US" sz="2000" dirty="0" smtClean="0"/>
              <a:t>MY DEAR SIR: I thank you for sending me a copy of your address delivered at the Atlanta Exposition. I thank you with much enthusiasm for making the address. I have read it with intense interest, and I think the Exposition would be fully justified if it did not do more than furnish the opportunity for its delivery. Your words cannot fail to delight and encourage all who wish well for your race; and if our coloured fellow-citizens do not from your utterances gather new hope and form new determinations to gain every valuable advantage offered them by their citizenship, it will be strange indeed. Yours very truly,</a:t>
            </a:r>
          </a:p>
          <a:p>
            <a:r>
              <a:rPr lang="en-US" sz="2000" dirty="0" smtClean="0"/>
              <a:t>						GROVER CLEVELAND”</a:t>
            </a:r>
          </a:p>
          <a:p>
            <a:r>
              <a:rPr lang="en-US" sz="2000" dirty="0" smtClean="0"/>
              <a:t>-“The Atlanta Exposition Address” from Booker T. Washington's </a:t>
            </a:r>
            <a:r>
              <a:rPr lang="en-US" sz="2000" i="1" dirty="0" smtClean="0"/>
              <a:t>Up From Slavery: An Autobiography </a:t>
            </a:r>
          </a:p>
          <a:p>
            <a:endParaRPr lang="en-US" sz="2000" dirty="0" smtClean="0"/>
          </a:p>
          <a:p>
            <a:r>
              <a:rPr lang="en-US" sz="2000" dirty="0" smtClean="0"/>
              <a:t>		-</a:t>
            </a: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2514600" cy="981456"/>
          </a:xfrm>
        </p:spPr>
        <p:txBody>
          <a:bodyPr/>
          <a:lstStyle/>
          <a:p>
            <a:r>
              <a:rPr smtClean="0"/>
              <a:t>Epithet</a:t>
            </a:r>
            <a:endParaRPr lang="en-US" dirty="0"/>
          </a:p>
        </p:txBody>
      </p:sp>
      <p:sp>
        <p:nvSpPr>
          <p:cNvPr id="3" name="Text Placeholder 2"/>
          <p:cNvSpPr>
            <a:spLocks noGrp="1"/>
          </p:cNvSpPr>
          <p:nvPr>
            <p:ph type="body" idx="1"/>
          </p:nvPr>
        </p:nvSpPr>
        <p:spPr>
          <a:xfrm>
            <a:off x="152400" y="1219200"/>
            <a:ext cx="8686800" cy="1509712"/>
          </a:xfrm>
        </p:spPr>
        <p:txBody>
          <a:bodyPr>
            <a:noAutofit/>
          </a:bodyPr>
          <a:lstStyle/>
          <a:p>
            <a:pPr>
              <a:buFont typeface="Wingdings" pitchFamily="2" charset="2"/>
              <a:buChar char="v"/>
            </a:pPr>
            <a:r>
              <a:rPr lang="en-US" sz="2400" dirty="0" smtClean="0"/>
              <a:t> A term used as a descriptive and qualifying substitute for the name of a person, place or thing    		OR</a:t>
            </a:r>
          </a:p>
          <a:p>
            <a:pPr>
              <a:buFont typeface="Wingdings" pitchFamily="2" charset="2"/>
              <a:buChar char="v"/>
            </a:pPr>
            <a:r>
              <a:rPr lang="en-US" sz="2400" dirty="0" smtClean="0"/>
              <a:t>An adjective which expresses a quality or attribute/considered characteristic of a person or thing. </a:t>
            </a:r>
          </a:p>
          <a:p>
            <a:endParaRPr lang="en-US" sz="2400" dirty="0" smtClean="0"/>
          </a:p>
          <a:p>
            <a:pPr>
              <a:buFont typeface="Wingdings" pitchFamily="2" charset="2"/>
              <a:buChar char="§"/>
            </a:pPr>
            <a:r>
              <a:rPr lang="en-US" sz="2000" dirty="0" smtClean="0"/>
              <a:t>It is also an appellation or descriptive term which is common in historical titles such as “Catherine the Great.”</a:t>
            </a:r>
          </a:p>
          <a:p>
            <a:pPr>
              <a:buFont typeface="Wingdings" pitchFamily="2" charset="2"/>
              <a:buChar char="q"/>
            </a:pPr>
            <a:r>
              <a:rPr lang="en-US" sz="2000" dirty="0" smtClean="0"/>
              <a:t>"laughing happiness," "sneering contempt,” "untroubled sleep," "peaceful dawn," "life giving water," “tearful goodbye,” and “stone-cold heart.” </a:t>
            </a:r>
          </a:p>
          <a:p>
            <a:pPr>
              <a:buFont typeface="Wingdings" pitchFamily="2" charset="2"/>
              <a:buChar char="q"/>
            </a:pPr>
            <a:r>
              <a:rPr lang="en-US" sz="2000" dirty="0" smtClean="0"/>
              <a:t>“Each one is crowned by an abstract design that is completely different than those of anyone in this crowd, in this country, in this world.” Anna Quindlen's Commencement Speech, Mount Holyoke College, May 23, 1999. </a:t>
            </a:r>
          </a:p>
          <a:p>
            <a:pPr>
              <a:buFont typeface="Wingdings" pitchFamily="2" charset="2"/>
              <a:buChar char="q"/>
            </a:pPr>
            <a:r>
              <a:rPr lang="en-US" sz="2000" dirty="0" smtClean="0"/>
              <a:t>“Some of those who are awake have stoic looks, neither particularly unhappy nor contented.” -</a:t>
            </a:r>
            <a:r>
              <a:rPr lang="en-US" sz="2000" i="1" dirty="0" smtClean="0"/>
              <a:t>Amazing Grace </a:t>
            </a:r>
            <a:r>
              <a:rPr lang="en-US" sz="2000" dirty="0" smtClean="0"/>
              <a:t>by Jonathan Kozol </a:t>
            </a:r>
            <a:br>
              <a:rPr lang="en-US" sz="2000" dirty="0" smtClean="0"/>
            </a:br>
            <a:r>
              <a:rPr lang="en-US" sz="2000" dirty="0" smtClean="0"/>
              <a:t/>
            </a:r>
            <a:br>
              <a:rPr lang="en-US" sz="2000" dirty="0" smtClean="0"/>
            </a:br>
            <a:endParaRPr lang="en-US" sz="2000" dirty="0" smtClean="0"/>
          </a:p>
          <a:p>
            <a:pPr>
              <a:buFont typeface="Wingdings" pitchFamily="2" charset="2"/>
              <a:buChar char="§"/>
            </a:pPr>
            <a:endParaRPr lang="en-US" sz="2000" dirty="0" smtClean="0"/>
          </a:p>
          <a:p>
            <a:pPr>
              <a:buFont typeface="Wingdings" pitchFamily="2" charset="2"/>
              <a:buChar char="§"/>
            </a:pPr>
            <a:endParaRPr lang="en-US" sz="2000" dirty="0" smtClean="0"/>
          </a:p>
          <a:p>
            <a:endParaRPr 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2590800" cy="752856"/>
          </a:xfrm>
        </p:spPr>
        <p:txBody>
          <a:bodyPr/>
          <a:lstStyle/>
          <a:p>
            <a:r>
              <a:rPr smtClean="0"/>
              <a:t>Eponym</a:t>
            </a:r>
            <a:endParaRPr lang="en-US" dirty="0"/>
          </a:p>
        </p:txBody>
      </p:sp>
      <p:sp>
        <p:nvSpPr>
          <p:cNvPr id="3" name="Text Placeholder 2"/>
          <p:cNvSpPr>
            <a:spLocks noGrp="1"/>
          </p:cNvSpPr>
          <p:nvPr>
            <p:ph type="body" idx="1"/>
          </p:nvPr>
        </p:nvSpPr>
        <p:spPr>
          <a:xfrm>
            <a:off x="152400" y="1066800"/>
            <a:ext cx="8763000" cy="1509712"/>
          </a:xfrm>
        </p:spPr>
        <p:txBody>
          <a:bodyPr>
            <a:noAutofit/>
          </a:bodyPr>
          <a:lstStyle/>
          <a:p>
            <a:pPr algn="ctr">
              <a:buFont typeface="Wingdings" pitchFamily="2" charset="2"/>
              <a:buChar char="v"/>
            </a:pPr>
            <a:r>
              <a:rPr lang="en-US" sz="2400" dirty="0" smtClean="0"/>
              <a:t> Substitutes for a particular attribute the name of a famous person recognized for that attribute. </a:t>
            </a:r>
          </a:p>
          <a:p>
            <a:pPr>
              <a:buFont typeface="Wingdings" pitchFamily="2" charset="2"/>
              <a:buChar char="§"/>
            </a:pPr>
            <a:r>
              <a:rPr lang="en-US" sz="2000" dirty="0" smtClean="0"/>
              <a:t>By their nature eponyms often border on the cliché, but many times they can be useful without seeming too obviously trite. </a:t>
            </a:r>
          </a:p>
          <a:p>
            <a:pPr>
              <a:buFont typeface="Wingdings" pitchFamily="2" charset="2"/>
              <a:buChar char="§"/>
            </a:pPr>
            <a:r>
              <a:rPr lang="en-US" sz="2000" dirty="0" smtClean="0"/>
              <a:t>Finding new or infrequently used ones is best, though hard, because the name-and-attribute relationship needs to be well established. </a:t>
            </a:r>
            <a:endParaRPr lang="en-US" sz="2000" dirty="0"/>
          </a:p>
        </p:txBody>
      </p:sp>
      <p:sp>
        <p:nvSpPr>
          <p:cNvPr id="4" name="TextBox 3"/>
          <p:cNvSpPr txBox="1"/>
          <p:nvPr/>
        </p:nvSpPr>
        <p:spPr>
          <a:xfrm>
            <a:off x="8610600" y="6488668"/>
            <a:ext cx="533400" cy="369332"/>
          </a:xfrm>
          <a:prstGeom prst="rect">
            <a:avLst/>
          </a:prstGeom>
          <a:noFill/>
        </p:spPr>
        <p:txBody>
          <a:bodyPr wrap="square" rtlCol="0">
            <a:spAutoFit/>
          </a:bodyPr>
          <a:lstStyle/>
          <a:p>
            <a:r>
              <a:rPr lang="en-US" dirty="0" smtClean="0"/>
              <a:t>2</a:t>
            </a:r>
            <a:endParaRPr lang="en-US" dirty="0"/>
          </a:p>
        </p:txBody>
      </p:sp>
      <p:sp>
        <p:nvSpPr>
          <p:cNvPr id="5" name="Rectangle 4"/>
          <p:cNvSpPr/>
          <p:nvPr/>
        </p:nvSpPr>
        <p:spPr>
          <a:xfrm>
            <a:off x="152400" y="3124200"/>
            <a:ext cx="8458200" cy="3785652"/>
          </a:xfrm>
          <a:prstGeom prst="rect">
            <a:avLst/>
          </a:prstGeom>
        </p:spPr>
        <p:txBody>
          <a:bodyPr wrap="square">
            <a:spAutoFit/>
          </a:bodyPr>
          <a:lstStyle/>
          <a:p>
            <a:pPr>
              <a:buClr>
                <a:schemeClr val="accent3"/>
              </a:buClr>
              <a:buFont typeface="Wingdings" pitchFamily="2" charset="2"/>
              <a:buChar char="q"/>
            </a:pPr>
            <a:r>
              <a:rPr lang="en-US" sz="2400" dirty="0" smtClean="0"/>
              <a:t>Robert Atkins was a nutritionist and the Atkins diet was named after him</a:t>
            </a:r>
          </a:p>
          <a:p>
            <a:pPr>
              <a:buClr>
                <a:schemeClr val="accent3"/>
              </a:buClr>
              <a:buFont typeface="Wingdings" pitchFamily="2" charset="2"/>
              <a:buChar char="q"/>
            </a:pPr>
            <a:r>
              <a:rPr lang="en-US" sz="2400" dirty="0" smtClean="0"/>
              <a:t>Adam’s Apple comes from Adam</a:t>
            </a:r>
          </a:p>
          <a:p>
            <a:pPr>
              <a:buClr>
                <a:schemeClr val="accent3"/>
              </a:buClr>
              <a:buFont typeface="Wingdings" pitchFamily="2" charset="2"/>
              <a:buChar char="q"/>
            </a:pPr>
            <a:r>
              <a:rPr lang="en-US" sz="2400" dirty="0" smtClean="0"/>
              <a:t>Sara Bareilles’ album is called Kaleidoscope Heart and the first song on the album is Kaleidoscope Heart.</a:t>
            </a:r>
          </a:p>
          <a:p>
            <a:pPr>
              <a:buClr>
                <a:schemeClr val="accent3"/>
              </a:buClr>
              <a:buFont typeface="Wingdings" pitchFamily="2" charset="2"/>
              <a:buChar char="q"/>
            </a:pPr>
            <a:r>
              <a:rPr lang="en-US" sz="2400" dirty="0" smtClean="0"/>
              <a:t>“The tubes entering his arm made me think of pictures I had seen when a child, of Gulliver, tied down by the pygmies on that island.”-“Notes of a Native Son”</a:t>
            </a:r>
          </a:p>
          <a:p>
            <a:pPr>
              <a:buClr>
                <a:schemeClr val="accent3"/>
              </a:buClr>
              <a:buFont typeface="Wingdings" pitchFamily="2" charset="2"/>
              <a:buChar char="q"/>
            </a:pPr>
            <a:r>
              <a:rPr lang="en-US" sz="2400" dirty="0" smtClean="0"/>
              <a:t>In </a:t>
            </a:r>
            <a:r>
              <a:rPr lang="en-US" sz="2400" i="1" dirty="0" smtClean="0"/>
              <a:t>Amazing Grace</a:t>
            </a:r>
            <a:r>
              <a:rPr lang="en-US" sz="2400" dirty="0" smtClean="0"/>
              <a:t> New York City is named after New York and John Jay College is named after John Jay.</a:t>
            </a:r>
            <a:endParaRPr lang="en-US" sz="2400" dirty="0"/>
          </a:p>
        </p:txBody>
      </p:sp>
      <p:pic>
        <p:nvPicPr>
          <p:cNvPr id="6" name="Picture 2" descr="C:\Users\Katie\AppData\Local\Microsoft\Windows\Temporary Internet Files\Content.IE5\RAEVPG64\MC900442139[1].png"/>
          <p:cNvPicPr>
            <a:picLocks noChangeAspect="1" noChangeArrowheads="1"/>
          </p:cNvPicPr>
          <p:nvPr/>
        </p:nvPicPr>
        <p:blipFill>
          <a:blip r:embed="rId2" cstate="print"/>
          <a:srcRect/>
          <a:stretch>
            <a:fillRect/>
          </a:stretch>
        </p:blipFill>
        <p:spPr bwMode="auto">
          <a:xfrm>
            <a:off x="8534400" y="6371964"/>
            <a:ext cx="476250" cy="48603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3124200" cy="1219200"/>
          </a:xfrm>
        </p:spPr>
        <p:txBody>
          <a:bodyPr/>
          <a:lstStyle/>
          <a:p>
            <a:r>
              <a:rPr smtClean="0"/>
              <a:t>Hypotaxis	</a:t>
            </a:r>
            <a:endParaRPr lang="en-US" dirty="0"/>
          </a:p>
        </p:txBody>
      </p:sp>
      <p:sp>
        <p:nvSpPr>
          <p:cNvPr id="3" name="Text Placeholder 2"/>
          <p:cNvSpPr>
            <a:spLocks noGrp="1"/>
          </p:cNvSpPr>
          <p:nvPr>
            <p:ph type="body" idx="1"/>
          </p:nvPr>
        </p:nvSpPr>
        <p:spPr>
          <a:xfrm>
            <a:off x="0" y="1066800"/>
            <a:ext cx="9144000" cy="1509712"/>
          </a:xfrm>
        </p:spPr>
        <p:txBody>
          <a:bodyPr>
            <a:noAutofit/>
          </a:bodyPr>
          <a:lstStyle/>
          <a:p>
            <a:pPr algn="ctr">
              <a:buFont typeface="Wingdings" pitchFamily="2" charset="2"/>
              <a:buChar char="v"/>
            </a:pPr>
            <a:r>
              <a:rPr lang="en-US" sz="2400" dirty="0" smtClean="0"/>
              <a:t>Using subordination to show the relationship between clauses or phrases (and hence the opposite of parataxis).</a:t>
            </a:r>
          </a:p>
          <a:p>
            <a:pPr>
              <a:buFont typeface="Wingdings" pitchFamily="2" charset="2"/>
              <a:buChar char="§"/>
            </a:pPr>
            <a:r>
              <a:rPr lang="en-US" sz="2000" dirty="0" smtClean="0"/>
              <a:t>Syntactical arrangement of similar but unequal words or phrases.</a:t>
            </a:r>
          </a:p>
          <a:p>
            <a:pPr>
              <a:buFont typeface="Wingdings" pitchFamily="2" charset="2"/>
              <a:buChar char="q"/>
            </a:pPr>
            <a:r>
              <a:rPr lang="en-US" sz="2000" dirty="0" smtClean="0"/>
              <a:t>Example: “expensive stolen goods” </a:t>
            </a:r>
          </a:p>
          <a:p>
            <a:r>
              <a:rPr lang="en-US" sz="2000" dirty="0" smtClean="0"/>
              <a:t>	-‘stolen’ modifies ‘goods’</a:t>
            </a:r>
          </a:p>
          <a:p>
            <a:r>
              <a:rPr lang="en-US" sz="2000" dirty="0" smtClean="0"/>
              <a:t>	-‘expensive’ modifies ‘stolen goods’</a:t>
            </a:r>
          </a:p>
          <a:p>
            <a:pPr>
              <a:buFont typeface="Wingdings" pitchFamily="2" charset="2"/>
              <a:buChar char="q"/>
            </a:pPr>
            <a:r>
              <a:rPr lang="en-US" sz="2000" dirty="0" smtClean="0"/>
              <a:t>-hypotactic modifiers are not separated by commas</a:t>
            </a:r>
          </a:p>
          <a:p>
            <a:pPr>
              <a:buFont typeface="Wingdings" pitchFamily="2" charset="2"/>
              <a:buChar char="q"/>
            </a:pPr>
            <a:r>
              <a:rPr lang="en-US" sz="2000" dirty="0" smtClean="0"/>
              <a:t>“smelly old food”. </a:t>
            </a:r>
          </a:p>
          <a:p>
            <a:r>
              <a:rPr lang="en-US" sz="2000" dirty="0" smtClean="0"/>
              <a:t>	‘old’ modifies ‘food’.</a:t>
            </a:r>
          </a:p>
          <a:p>
            <a:r>
              <a:rPr lang="en-US" sz="2000" dirty="0" smtClean="0"/>
              <a:t>	‘smelly’ modifies ‘old food’</a:t>
            </a:r>
          </a:p>
          <a:p>
            <a:pPr algn="ctr">
              <a:buFont typeface="Wingdings" pitchFamily="2" charset="2"/>
              <a:buChar char="q"/>
            </a:pPr>
            <a:r>
              <a:rPr lang="en-US" sz="1800" dirty="0" smtClean="0"/>
              <a:t>In Kozol’s novel it says, “several boarded buildings”. ‘boarded’ modifies ‘buildings’. ‘several’ modifies ‘boarded buildings’</a:t>
            </a:r>
          </a:p>
          <a:p>
            <a:pPr algn="ctr">
              <a:buFont typeface="Wingdings" pitchFamily="2" charset="2"/>
              <a:buChar char="q"/>
            </a:pPr>
            <a:r>
              <a:rPr lang="en-US" sz="1800" dirty="0" smtClean="0"/>
              <a:t>In Anna Quindlen’s Commencement Speech Mount Holyoke College May 23, 1999, Quindlen says, “perfect New York City Barnard College affect.” ‘College’ modifies ‘affect’. ‘Barnard’ modifies ‘College affect’. ‘City’ modifies ‘Barnard College affect’. ‘New York’ modifies ‘City Barnard College affect’. ‘Perfect’ modifies ‘New York City Barnard College affect’.</a:t>
            </a:r>
          </a:p>
          <a:p>
            <a:r>
              <a:rPr lang="en-US" sz="1800" dirty="0" smtClean="0"/>
              <a:t> </a:t>
            </a:r>
            <a:r>
              <a:rPr lang="en-US" sz="2000" dirty="0" smtClean="0"/>
              <a:t> </a:t>
            </a:r>
          </a:p>
          <a:p>
            <a:pPr>
              <a:buFont typeface="Wingdings" pitchFamily="2" charset="2"/>
              <a:buChar char="v"/>
            </a:pPr>
            <a:endParaRPr lang="en-US" sz="2400" dirty="0"/>
          </a:p>
        </p:txBody>
      </p:sp>
      <p:sp>
        <p:nvSpPr>
          <p:cNvPr id="4" name="TextBox 3"/>
          <p:cNvSpPr txBox="1"/>
          <p:nvPr/>
        </p:nvSpPr>
        <p:spPr>
          <a:xfrm>
            <a:off x="8610600" y="6488668"/>
            <a:ext cx="533400" cy="369332"/>
          </a:xfrm>
          <a:prstGeom prst="rect">
            <a:avLst/>
          </a:prstGeom>
          <a:noFill/>
        </p:spPr>
        <p:txBody>
          <a:bodyPr wrap="square" rtlCol="0">
            <a:spAutoFit/>
          </a:bodyPr>
          <a:lstStyle/>
          <a:p>
            <a:r>
              <a:rPr lang="en-US" dirty="0" smtClean="0"/>
              <a:t>3</a:t>
            </a:r>
            <a:endParaRPr lang="en-US" dirty="0"/>
          </a:p>
        </p:txBody>
      </p:sp>
      <p:pic>
        <p:nvPicPr>
          <p:cNvPr id="5" name="Picture 2" descr="C:\Users\Katie\AppData\Local\Microsoft\Windows\Temporary Internet Files\Content.IE5\RAEVPG64\MC900442139[1].png"/>
          <p:cNvPicPr>
            <a:picLocks noChangeAspect="1" noChangeArrowheads="1"/>
          </p:cNvPicPr>
          <p:nvPr/>
        </p:nvPicPr>
        <p:blipFill>
          <a:blip r:embed="rId2" cstate="print"/>
          <a:srcRect/>
          <a:stretch>
            <a:fillRect/>
          </a:stretch>
        </p:blipFill>
        <p:spPr bwMode="auto">
          <a:xfrm>
            <a:off x="8534400" y="6371964"/>
            <a:ext cx="476250" cy="48603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362456"/>
          </a:xfrm>
        </p:spPr>
        <p:txBody>
          <a:bodyPr/>
          <a:lstStyle/>
          <a:p>
            <a:r>
              <a:rPr smtClean="0"/>
              <a:t>Inductive Reasoning</a:t>
            </a:r>
            <a:endParaRPr lang="en-US" dirty="0"/>
          </a:p>
        </p:txBody>
      </p:sp>
      <p:sp>
        <p:nvSpPr>
          <p:cNvPr id="3" name="Text Placeholder 2"/>
          <p:cNvSpPr>
            <a:spLocks noGrp="1"/>
          </p:cNvSpPr>
          <p:nvPr>
            <p:ph type="body" idx="1"/>
          </p:nvPr>
        </p:nvSpPr>
        <p:spPr>
          <a:xfrm>
            <a:off x="381000" y="1219200"/>
            <a:ext cx="7772400" cy="5334000"/>
          </a:xfrm>
        </p:spPr>
        <p:txBody>
          <a:bodyPr>
            <a:noAutofit/>
          </a:bodyPr>
          <a:lstStyle/>
          <a:p>
            <a:pPr>
              <a:buFont typeface="Wingdings" pitchFamily="2" charset="2"/>
              <a:buChar char="v"/>
            </a:pPr>
            <a:r>
              <a:rPr lang="en-US" sz="2400" dirty="0" smtClean="0"/>
              <a:t>Like generalization: reasoning from detailed facts to general principles</a:t>
            </a:r>
          </a:p>
          <a:p>
            <a:pPr>
              <a:buFont typeface="Wingdings" pitchFamily="2" charset="2"/>
              <a:buChar char="§"/>
            </a:pPr>
            <a:r>
              <a:rPr lang="en-US" sz="2000" dirty="0" smtClean="0"/>
              <a:t>The process of deriving general principles from particular facts or instances.</a:t>
            </a:r>
          </a:p>
          <a:p>
            <a:pPr>
              <a:buFont typeface="Wingdings" pitchFamily="2" charset="2"/>
              <a:buChar char="§"/>
            </a:pPr>
            <a:r>
              <a:rPr lang="en-US" sz="2000" dirty="0" smtClean="0"/>
              <a:t>The process that detectives use in solving crimes. </a:t>
            </a:r>
          </a:p>
          <a:p>
            <a:pPr>
              <a:buFont typeface="Wingdings" pitchFamily="2" charset="2"/>
              <a:buChar char="§"/>
            </a:pPr>
            <a:endParaRPr lang="en-US" sz="2000" dirty="0" smtClean="0"/>
          </a:p>
          <a:p>
            <a:pPr>
              <a:buFont typeface="Wingdings" pitchFamily="2" charset="2"/>
              <a:buChar char="§"/>
            </a:pPr>
            <a:endParaRPr lang="en-US" sz="2000" dirty="0" smtClean="0"/>
          </a:p>
          <a:p>
            <a:pPr lvl="0">
              <a:buFont typeface="Wingdings" pitchFamily="2" charset="2"/>
              <a:buChar char="§"/>
            </a:pPr>
            <a:r>
              <a:rPr lang="en-US" sz="2000" dirty="0" smtClean="0"/>
              <a:t>Taking a fact or set of facts and drawing a conclusion; however the conclusion may or may not be accurate. </a:t>
            </a:r>
          </a:p>
          <a:p>
            <a:pPr lvl="0">
              <a:buFont typeface="Wingdings" pitchFamily="2" charset="2"/>
              <a:buChar char="§"/>
            </a:pPr>
            <a:r>
              <a:rPr lang="en-US" sz="2000" dirty="0" smtClean="0"/>
              <a:t>The facts can draw you to that conclusion but it does necessarily ensure its accuracy. </a:t>
            </a:r>
          </a:p>
          <a:p>
            <a:pPr lvl="0">
              <a:buFont typeface="Wingdings" pitchFamily="2" charset="2"/>
              <a:buChar char="§"/>
            </a:pPr>
            <a:r>
              <a:rPr lang="en-US" sz="2000" dirty="0" smtClean="0"/>
              <a:t>Very similar to deductive reasoning</a:t>
            </a:r>
          </a:p>
          <a:p>
            <a:pPr>
              <a:buFont typeface="Wingdings" pitchFamily="2" charset="2"/>
              <a:buChar char="§"/>
            </a:pPr>
            <a:r>
              <a:rPr lang="en-US" sz="2000" b="1" dirty="0" smtClean="0"/>
              <a:t>*How does this differ from deductive reasoning?* </a:t>
            </a:r>
          </a:p>
          <a:p>
            <a:r>
              <a:rPr lang="en-US" sz="2000" b="1" dirty="0" smtClean="0"/>
              <a:t>		There is more assumption involved.</a:t>
            </a:r>
          </a:p>
          <a:p>
            <a:pPr lvl="0">
              <a:buFont typeface="Wingdings" pitchFamily="2" charset="2"/>
              <a:buChar char="§"/>
            </a:pPr>
            <a:endParaRPr lang="en-US" sz="2000" dirty="0" smtClean="0"/>
          </a:p>
          <a:p>
            <a:pPr>
              <a:buFont typeface="Wingdings" pitchFamily="2" charset="2"/>
              <a:buChar char="§"/>
            </a:pPr>
            <a:endParaRPr lang="en-US" sz="1800" dirty="0" smtClean="0"/>
          </a:p>
          <a:p>
            <a:endParaRPr lang="en-US" sz="1800" dirty="0" smtClean="0"/>
          </a:p>
          <a:p>
            <a:endParaRPr lang="en-US" sz="2400" dirty="0" smtClean="0"/>
          </a:p>
          <a:p>
            <a:endParaRPr lang="en-US" sz="2400" dirty="0"/>
          </a:p>
        </p:txBody>
      </p:sp>
      <p:sp>
        <p:nvSpPr>
          <p:cNvPr id="5" name="Text Placeholder 2"/>
          <p:cNvSpPr txBox="1">
            <a:spLocks/>
          </p:cNvSpPr>
          <p:nvPr/>
        </p:nvSpPr>
        <p:spPr>
          <a:xfrm>
            <a:off x="457200" y="3048000"/>
            <a:ext cx="7772400" cy="838200"/>
          </a:xfrm>
          <a:prstGeom prst="rect">
            <a:avLst/>
          </a:prstGeom>
        </p:spPr>
        <p:txBody>
          <a:bodyPr vert="horz" lIns="45720" rIns="45720" anchor="t">
            <a:no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They collect physical evidence, interview witnesses, and perform background investigations on suspects. They then look at the facts and see what they add up to. The decision the detectives make on the guilt of a suspect is their “general principle” derived “from the particular facts or instances.”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6327648" cy="926592"/>
          </a:xfrm>
        </p:spPr>
        <p:txBody>
          <a:bodyPr/>
          <a:lstStyle/>
          <a:p>
            <a:r>
              <a:rPr smtClean="0"/>
              <a:t>Inductive Reasoning</a:t>
            </a:r>
            <a:endParaRPr lang="en-US" dirty="0"/>
          </a:p>
        </p:txBody>
      </p:sp>
      <p:sp>
        <p:nvSpPr>
          <p:cNvPr id="5" name="TextBox 4"/>
          <p:cNvSpPr txBox="1"/>
          <p:nvPr/>
        </p:nvSpPr>
        <p:spPr>
          <a:xfrm>
            <a:off x="228600" y="990600"/>
            <a:ext cx="8915400" cy="6370975"/>
          </a:xfrm>
          <a:prstGeom prst="rect">
            <a:avLst/>
          </a:prstGeom>
          <a:noFill/>
        </p:spPr>
        <p:txBody>
          <a:bodyPr wrap="square" rtlCol="0">
            <a:spAutoFit/>
          </a:bodyPr>
          <a:lstStyle/>
          <a:p>
            <a:pPr lvl="0">
              <a:buClr>
                <a:schemeClr val="accent3"/>
              </a:buClr>
            </a:pPr>
            <a:r>
              <a:rPr lang="en-US" sz="2400" dirty="0" smtClean="0"/>
              <a:t>Examples:</a:t>
            </a:r>
          </a:p>
          <a:p>
            <a:pPr lvl="0">
              <a:buClr>
                <a:schemeClr val="accent3"/>
              </a:buClr>
              <a:buFont typeface="Wingdings" pitchFamily="2" charset="2"/>
              <a:buChar char="q"/>
            </a:pPr>
            <a:r>
              <a:rPr lang="en-US" sz="2400" dirty="0" smtClean="0"/>
              <a:t>The person looks uncomfortable </a:t>
            </a:r>
          </a:p>
          <a:p>
            <a:r>
              <a:rPr lang="en-US" sz="2400" dirty="0" smtClean="0"/>
              <a:t>	Therefore, the person is uncomfortable. </a:t>
            </a:r>
          </a:p>
          <a:p>
            <a:pPr>
              <a:buClr>
                <a:schemeClr val="accent3"/>
              </a:buClr>
              <a:buFont typeface="Wingdings" pitchFamily="2" charset="2"/>
              <a:buChar char="q"/>
            </a:pPr>
            <a:r>
              <a:rPr lang="en-US" sz="2400" dirty="0" smtClean="0"/>
              <a:t>She knew that the police would not arrest the man…In less than 24 hours he was dead. The body was found in front of a nightclub with a bullet in his head. She reasoned that the man was killed because of the crime he committed, there is room for fallacy. </a:t>
            </a:r>
          </a:p>
          <a:p>
            <a:pPr>
              <a:buClr>
                <a:schemeClr val="accent3"/>
              </a:buClr>
              <a:buFont typeface="Wingdings" pitchFamily="2" charset="2"/>
              <a:buChar char="q"/>
            </a:pPr>
            <a:r>
              <a:rPr lang="en-US" sz="2400" dirty="0" smtClean="0"/>
              <a:t>"Sandy obviously worshipped not just me but simply any person as though he or she were the creator and manager of the universe. He was simply too dumb to be a humanist.“ -Kurt Vonnegut </a:t>
            </a:r>
          </a:p>
          <a:p>
            <a:pPr>
              <a:buClr>
                <a:schemeClr val="accent3"/>
              </a:buClr>
              <a:buFont typeface="Wingdings" pitchFamily="2" charset="2"/>
              <a:buChar char="q"/>
            </a:pPr>
            <a:r>
              <a:rPr lang="en-US" sz="2400" dirty="0" smtClean="0"/>
              <a:t>"He tells me of 'a nervous feeling' that he gets when he is walking by the little park and sees the dealers selling drugs. 'I feel angry when I see this, but when I told Mother Martha of my anger, she said that I should not bring my anger into church. But I still bring my anger into church.'"-Jonathon Kozol in </a:t>
            </a:r>
            <a:r>
              <a:rPr lang="en-US" sz="2400" i="1" dirty="0" smtClean="0"/>
              <a:t>Amazing Grace</a:t>
            </a:r>
          </a:p>
          <a:p>
            <a:pPr>
              <a:buClr>
                <a:schemeClr val="accent3"/>
              </a:buClr>
              <a:buFont typeface="Wingdings" pitchFamily="2" charset="2"/>
              <a:buChar char="q"/>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200400" cy="981456"/>
          </a:xfrm>
        </p:spPr>
        <p:txBody>
          <a:bodyPr/>
          <a:lstStyle/>
          <a:p>
            <a:r>
              <a:rPr smtClean="0"/>
              <a:t>Inference</a:t>
            </a:r>
            <a:endParaRPr lang="en-US" dirty="0"/>
          </a:p>
        </p:txBody>
      </p:sp>
      <p:sp>
        <p:nvSpPr>
          <p:cNvPr id="3" name="Text Placeholder 2"/>
          <p:cNvSpPr>
            <a:spLocks noGrp="1"/>
          </p:cNvSpPr>
          <p:nvPr>
            <p:ph type="body" idx="1"/>
          </p:nvPr>
        </p:nvSpPr>
        <p:spPr>
          <a:xfrm>
            <a:off x="152400" y="1143000"/>
            <a:ext cx="8763000" cy="1509712"/>
          </a:xfrm>
        </p:spPr>
        <p:txBody>
          <a:bodyPr>
            <a:noAutofit/>
          </a:bodyPr>
          <a:lstStyle/>
          <a:p>
            <a:pPr algn="ctr">
              <a:buFont typeface="Wingdings" pitchFamily="2" charset="2"/>
              <a:buChar char="v"/>
            </a:pPr>
            <a:r>
              <a:rPr lang="en-US" sz="2400" dirty="0" smtClean="0"/>
              <a:t>The act of reasoning from factual knowledge or evidence.</a:t>
            </a:r>
          </a:p>
          <a:p>
            <a:pPr>
              <a:buFont typeface="Wingdings" pitchFamily="2" charset="2"/>
              <a:buChar char="§"/>
            </a:pPr>
            <a:r>
              <a:rPr lang="en-US" sz="2000" dirty="0" smtClean="0"/>
              <a:t>The reasoning involved in drawing a conclusion or making a logical judgment on the basis of circumstantial evidence and prior conclusions rather than on the basis of direct observation.</a:t>
            </a:r>
          </a:p>
          <a:p>
            <a:pPr>
              <a:buFont typeface="Wingdings" pitchFamily="2" charset="2"/>
              <a:buChar char="§"/>
            </a:pPr>
            <a:endParaRPr lang="en-US" sz="2000" dirty="0" smtClean="0"/>
          </a:p>
          <a:p>
            <a:pPr algn="ctr">
              <a:buFont typeface="Wingdings" pitchFamily="2" charset="2"/>
              <a:buChar char="q"/>
            </a:pPr>
            <a:r>
              <a:rPr lang="en-US" sz="2400" dirty="0" smtClean="0"/>
              <a:t>When Bobby discovered there was no Santa Claus, he inferred there must not be an Easter Bunny either.</a:t>
            </a:r>
          </a:p>
          <a:p>
            <a:pPr>
              <a:buFont typeface="Wingdings" pitchFamily="2" charset="2"/>
              <a:buChar char="§"/>
            </a:pPr>
            <a:endParaRPr lang="en-US" sz="2000" dirty="0" smtClean="0"/>
          </a:p>
          <a:p>
            <a:pPr>
              <a:buFont typeface="Wingdings" pitchFamily="2" charset="2"/>
              <a:buChar char="q"/>
            </a:pPr>
            <a:endParaRPr lang="en-US" sz="2000" dirty="0" smtClean="0"/>
          </a:p>
          <a:p>
            <a:pPr>
              <a:buFont typeface="Wingdings" pitchFamily="2" charset="2"/>
              <a:buChar char="q"/>
            </a:pPr>
            <a:endParaRPr lang="en-US" sz="2000" dirty="0" smtClean="0"/>
          </a:p>
          <a:p>
            <a:pPr>
              <a:buFont typeface="Wingdings" pitchFamily="2" charset="2"/>
              <a:buChar char="§"/>
            </a:pPr>
            <a:endParaRPr lang="en-US" sz="2000" dirty="0" smtClean="0"/>
          </a:p>
          <a:p>
            <a:endParaRPr lang="en-US" sz="2000" dirty="0" smtClean="0"/>
          </a:p>
          <a:p>
            <a:endParaRPr lang="en-US" sz="2000" dirty="0" smtClean="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362456"/>
          </a:xfrm>
        </p:spPr>
        <p:txBody>
          <a:bodyPr/>
          <a:lstStyle/>
          <a:p>
            <a:r>
              <a:rPr smtClean="0"/>
              <a:t>Analogy</a:t>
            </a:r>
            <a:endParaRPr lang="en-US" dirty="0"/>
          </a:p>
        </p:txBody>
      </p:sp>
      <p:sp>
        <p:nvSpPr>
          <p:cNvPr id="3" name="Text Placeholder 2"/>
          <p:cNvSpPr>
            <a:spLocks noGrp="1"/>
          </p:cNvSpPr>
          <p:nvPr>
            <p:ph type="body" idx="1"/>
          </p:nvPr>
        </p:nvSpPr>
        <p:spPr>
          <a:xfrm>
            <a:off x="152400" y="1462088"/>
            <a:ext cx="8458200" cy="1509712"/>
          </a:xfrm>
        </p:spPr>
        <p:txBody>
          <a:bodyPr>
            <a:noAutofit/>
          </a:bodyPr>
          <a:lstStyle/>
          <a:p>
            <a:pPr algn="ctr">
              <a:buFont typeface="Wingdings" pitchFamily="2" charset="2"/>
              <a:buChar char="v"/>
            </a:pPr>
            <a:r>
              <a:rPr lang="en-US" sz="2400" dirty="0" smtClean="0"/>
              <a:t>Comparison of items to compare the known to the unknown.</a:t>
            </a:r>
          </a:p>
          <a:p>
            <a:pPr algn="ctr">
              <a:buFont typeface="Wingdings" pitchFamily="2" charset="2"/>
              <a:buChar char="§"/>
            </a:pPr>
            <a:r>
              <a:rPr lang="en-US" sz="2000" dirty="0" smtClean="0"/>
              <a:t>Compares two things, which are alike in several respects, for the purpose of explaining or clarifying some unfamiliar or difficult idea or object by showing how the idea or object is similar to another.</a:t>
            </a:r>
          </a:p>
          <a:p>
            <a:pPr>
              <a:buFont typeface="Wingdings" pitchFamily="2" charset="2"/>
              <a:buChar char="q"/>
            </a:pPr>
            <a:r>
              <a:rPr lang="en-US" sz="2400" dirty="0" smtClean="0"/>
              <a:t>Hat </a:t>
            </a:r>
            <a:r>
              <a:rPr lang="en-US" sz="2400" dirty="0" smtClean="0"/>
              <a:t>is to head as a monitor is to a computer.</a:t>
            </a:r>
          </a:p>
          <a:p>
            <a:pPr>
              <a:buFont typeface="Wingdings" pitchFamily="2" charset="2"/>
              <a:buChar char="q"/>
            </a:pPr>
            <a:r>
              <a:rPr lang="en-US" sz="2400" dirty="0" smtClean="0"/>
              <a:t>Cats are to mice as dogs are to cats.</a:t>
            </a:r>
          </a:p>
          <a:p>
            <a:pPr>
              <a:buFont typeface="Wingdings" pitchFamily="2" charset="2"/>
              <a:buChar char="q"/>
            </a:pPr>
            <a:r>
              <a:rPr lang="en-US" sz="2400" i="1" dirty="0" smtClean="0"/>
              <a:t>The Allegory of the Cave </a:t>
            </a:r>
            <a:r>
              <a:rPr lang="en-US" sz="2400" dirty="0" smtClean="0"/>
              <a:t>by Plato is an analogy in itself. It compares truth and light.</a:t>
            </a:r>
          </a:p>
          <a:p>
            <a:pPr>
              <a:buFont typeface="Wingdings" pitchFamily="2" charset="2"/>
              <a:buChar char="q"/>
            </a:pPr>
            <a:r>
              <a:rPr lang="en-US" sz="2400" dirty="0" smtClean="0"/>
              <a:t>"The United States exists as a sovereign nation. ‘America,’ in contrast, exists as a myth of democracy and equal opportunity to live by, or as an ideal goal to reach." American Dreamer By Bharati Mukherjee. </a:t>
            </a:r>
          </a:p>
          <a:p>
            <a:endParaRPr lang="en-US" sz="1600" u="sng" dirty="0" smtClean="0"/>
          </a:p>
        </p:txBody>
      </p:sp>
      <p:sp>
        <p:nvSpPr>
          <p:cNvPr id="4" name="TextBox 3"/>
          <p:cNvSpPr txBox="1"/>
          <p:nvPr/>
        </p:nvSpPr>
        <p:spPr>
          <a:xfrm>
            <a:off x="5638800" y="304800"/>
            <a:ext cx="3352800" cy="1200329"/>
          </a:xfrm>
          <a:prstGeom prst="rect">
            <a:avLst/>
          </a:prstGeom>
          <a:noFill/>
        </p:spPr>
        <p:txBody>
          <a:bodyPr wrap="square" rtlCol="0">
            <a:spAutoFit/>
          </a:bodyPr>
          <a:lstStyle/>
          <a:p>
            <a:pPr algn="ctr"/>
            <a:r>
              <a:rPr lang="en-US" sz="1200" dirty="0" smtClean="0"/>
              <a:t>While simile and analogy often overlap, the simile is generally a more artistic, brief for effect and emphasis, while analogy is more practical and explains thought processes or reasoning and can be more extended. </a:t>
            </a:r>
          </a:p>
          <a:p>
            <a:pPr algn="ct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2974848" cy="1002792"/>
          </a:xfrm>
        </p:spPr>
        <p:txBody>
          <a:bodyPr/>
          <a:lstStyle/>
          <a:p>
            <a:r>
              <a:rPr smtClean="0"/>
              <a:t>Inference</a:t>
            </a:r>
            <a:endParaRPr lang="en-US" dirty="0"/>
          </a:p>
        </p:txBody>
      </p:sp>
      <p:sp>
        <p:nvSpPr>
          <p:cNvPr id="3" name="Text Placeholder 2"/>
          <p:cNvSpPr>
            <a:spLocks noGrp="1"/>
          </p:cNvSpPr>
          <p:nvPr>
            <p:ph type="body" idx="1"/>
          </p:nvPr>
        </p:nvSpPr>
        <p:spPr>
          <a:xfrm>
            <a:off x="228600" y="1371600"/>
            <a:ext cx="8458200" cy="1509712"/>
          </a:xfrm>
        </p:spPr>
        <p:txBody>
          <a:bodyPr>
            <a:noAutofit/>
          </a:bodyPr>
          <a:lstStyle/>
          <a:p>
            <a:pPr>
              <a:buFont typeface="Wingdings" pitchFamily="2" charset="2"/>
              <a:buChar char="q"/>
            </a:pPr>
            <a:r>
              <a:rPr lang="en-US" sz="2000" dirty="0" smtClean="0"/>
              <a:t>“I have not a doubt that the British officers in the Boer War had their efficiency partly reduced because they had sacrificed their legitimate duties to an inordinate and ridiculous love of sports.” From "Proper Place for Sports" by Theodore Roosevelt     </a:t>
            </a:r>
          </a:p>
          <a:p>
            <a:pPr>
              <a:buFont typeface="Wingdings" pitchFamily="2" charset="2"/>
              <a:buChar char="q"/>
            </a:pPr>
            <a:endParaRPr lang="en-US" sz="2000" dirty="0" smtClean="0"/>
          </a:p>
          <a:p>
            <a:pPr>
              <a:buFont typeface="Wingdings" pitchFamily="2" charset="2"/>
              <a:buChar char="q"/>
            </a:pPr>
            <a:r>
              <a:rPr lang="en-US" sz="2000" dirty="0" smtClean="0"/>
              <a:t>The children in Johnathon Kozol’s </a:t>
            </a:r>
            <a:r>
              <a:rPr lang="en-US" sz="2000" i="1" dirty="0" smtClean="0"/>
              <a:t>Amazing Grace </a:t>
            </a:r>
            <a:r>
              <a:rPr lang="en-US" sz="2000" dirty="0" smtClean="0"/>
              <a:t>associate “quiet” and “green” with safeness and security. </a:t>
            </a:r>
          </a:p>
          <a:p>
            <a:r>
              <a:rPr lang="en-US" sz="2000" dirty="0" smtClean="0"/>
              <a:t>“I ask them, “Is this a good country?”</a:t>
            </a:r>
          </a:p>
          <a:p>
            <a:r>
              <a:rPr lang="en-US" sz="2000" dirty="0" smtClean="0"/>
              <a:t> “No,” says Chevonne. </a:t>
            </a:r>
          </a:p>
          <a:p>
            <a:r>
              <a:rPr lang="en-US" sz="2000" dirty="0" smtClean="0"/>
              <a:t>“Somewhere ,” says Kimberly. </a:t>
            </a:r>
          </a:p>
          <a:p>
            <a:r>
              <a:rPr lang="en-US" sz="2000" dirty="0" smtClean="0"/>
              <a:t>“Where?” I ask. </a:t>
            </a:r>
          </a:p>
          <a:p>
            <a:r>
              <a:rPr lang="en-US" sz="2000" dirty="0" smtClean="0"/>
              <a:t>“Maybe in Connecticut,” she says. </a:t>
            </a:r>
          </a:p>
          <a:p>
            <a:r>
              <a:rPr lang="en-US" sz="2000" dirty="0" smtClean="0"/>
              <a:t>“Why Connecticut?” </a:t>
            </a:r>
          </a:p>
          <a:p>
            <a:r>
              <a:rPr lang="en-US" sz="2000" dirty="0" smtClean="0"/>
              <a:t>“It’s quiet there,” she says. “They have green places.””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772400" cy="1362456"/>
          </a:xfrm>
        </p:spPr>
        <p:txBody>
          <a:bodyPr/>
          <a:lstStyle/>
          <a:p>
            <a:r>
              <a:rPr smtClean="0"/>
              <a:t>Internal Monologue</a:t>
            </a:r>
            <a:endParaRPr lang="en-US" dirty="0"/>
          </a:p>
        </p:txBody>
      </p:sp>
      <p:sp>
        <p:nvSpPr>
          <p:cNvPr id="5" name="Content Placeholder 2"/>
          <p:cNvSpPr txBox="1">
            <a:spLocks/>
          </p:cNvSpPr>
          <p:nvPr/>
        </p:nvSpPr>
        <p:spPr>
          <a:xfrm>
            <a:off x="304800" y="1143000"/>
            <a:ext cx="8229600" cy="4389120"/>
          </a:xfrm>
          <a:prstGeom prst="rect">
            <a:avLst/>
          </a:prstGeom>
        </p:spPr>
        <p:txBody>
          <a:bodyPr vert="horz" lIns="45720" rIns="45720" anchor="t">
            <a:no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v"/>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 composition, written or oral, by a single individual.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More specifically, a speech given by a single individual in a drama or other public entertainment.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It has no set length, although it is usually several or more lines long</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q"/>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q"/>
              <a:tabLst/>
              <a:defRPr/>
            </a:pPr>
            <a:endParaRPr lang="en-US" dirty="0" smtClean="0"/>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Char char="q"/>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An example is Macbeth’s questioning of his own sanity in Shakespeare’s </a:t>
            </a:r>
            <a:r>
              <a:rPr kumimoji="0" lang="en-US" b="0" i="1" u="none" strike="noStrike" kern="1200" cap="none" spc="0" normalizeH="0" baseline="0" noProof="0" dirty="0" smtClean="0">
                <a:ln>
                  <a:noFill/>
                </a:ln>
                <a:solidFill>
                  <a:schemeClr val="tx1"/>
                </a:solidFill>
                <a:effectLst/>
                <a:uLnTx/>
                <a:uFillTx/>
                <a:latin typeface="+mn-lt"/>
                <a:ea typeface="+mn-ea"/>
                <a:cs typeface="+mn-cs"/>
              </a:rPr>
              <a:t>Macbeth</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Is this a dagger which I see before me,</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The handle toward my hand? Come, let me clutch thee!</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I have thee not, and yet I see thee still.</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Art thou not, fatal vision, sensible</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To feeling as to sight? or art thou but</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A dagger of the mind, a false creation,</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Proceeding from the heat-oppressed brain?</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Act II, scene i : lines 42 – 48</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990600"/>
            <a:ext cx="8686800" cy="1509712"/>
          </a:xfrm>
        </p:spPr>
        <p:txBody>
          <a:bodyPr>
            <a:noAutofit/>
          </a:bodyPr>
          <a:lstStyle/>
          <a:p>
            <a:pPr>
              <a:buFont typeface="Wingdings" pitchFamily="2" charset="2"/>
              <a:buChar char="q"/>
            </a:pPr>
            <a:r>
              <a:rPr lang="en-US" sz="1600" dirty="0" smtClean="0"/>
              <a:t>“[Socrates] And now, I said, let me show in a figure how far our nature is enlightened or unenlightened: --Behold! Human beings living in a underground cave, which has a mouth open towards the light and reaching all along the cave; here they have been from their childhood, and have their legs and necks chained so that they cannot move, and can only see before them, being prevented by the chains from turning round their heads. Above and behind them a fire is blazing at a distance, and between the fire and the prisoners there is a raised way; and you will see, if you look, a low wall built along the way, like the screen which marionette players have in front of them.” 		- Speech Socrates gives Plato’s </a:t>
            </a:r>
            <a:r>
              <a:rPr lang="en-US" sz="1600" i="1" dirty="0" smtClean="0"/>
              <a:t>The Allegory of the Cave</a:t>
            </a:r>
            <a:r>
              <a:rPr lang="en-US" sz="1600" dirty="0" smtClean="0"/>
              <a:t>.</a:t>
            </a:r>
          </a:p>
          <a:p>
            <a:pPr>
              <a:buFont typeface="Wingdings" pitchFamily="2" charset="2"/>
              <a:buChar char="q"/>
            </a:pPr>
            <a:r>
              <a:rPr lang="en-US" sz="1600" dirty="0" smtClean="0"/>
              <a:t>In Romeo and Juliet, Juliet gives the given monologue:</a:t>
            </a:r>
            <a:br>
              <a:rPr lang="en-US" sz="1600" dirty="0" smtClean="0"/>
            </a:br>
            <a:r>
              <a:rPr lang="en-US" sz="1000" dirty="0" smtClean="0"/>
              <a:t/>
            </a:r>
            <a:br>
              <a:rPr lang="en-US" sz="1000" dirty="0" smtClean="0"/>
            </a:br>
            <a:endParaRPr lang="en-US" sz="1000" dirty="0"/>
          </a:p>
        </p:txBody>
      </p:sp>
      <p:sp>
        <p:nvSpPr>
          <p:cNvPr id="4" name="Title 1"/>
          <p:cNvSpPr>
            <a:spLocks noGrp="1"/>
          </p:cNvSpPr>
          <p:nvPr>
            <p:ph type="title"/>
          </p:nvPr>
        </p:nvSpPr>
        <p:spPr>
          <a:xfrm>
            <a:off x="228600" y="0"/>
            <a:ext cx="6251448" cy="1078992"/>
          </a:xfrm>
        </p:spPr>
        <p:txBody>
          <a:bodyPr/>
          <a:lstStyle/>
          <a:p>
            <a:r>
              <a:rPr smtClean="0"/>
              <a:t>Internal Monologue</a:t>
            </a:r>
            <a:endParaRPr lang="en-US" dirty="0"/>
          </a:p>
        </p:txBody>
      </p:sp>
      <p:sp>
        <p:nvSpPr>
          <p:cNvPr id="5" name="TextBox 4"/>
          <p:cNvSpPr txBox="1"/>
          <p:nvPr/>
        </p:nvSpPr>
        <p:spPr>
          <a:xfrm>
            <a:off x="304800" y="3429000"/>
            <a:ext cx="7696200" cy="5586145"/>
          </a:xfrm>
          <a:prstGeom prst="rect">
            <a:avLst/>
          </a:prstGeom>
          <a:noFill/>
        </p:spPr>
        <p:txBody>
          <a:bodyPr wrap="square" numCol="2" rtlCol="0">
            <a:spAutoFit/>
          </a:bodyPr>
          <a:lstStyle/>
          <a:p>
            <a:r>
              <a:rPr lang="en-US" sz="1200" dirty="0" smtClean="0"/>
              <a:t>JULIET: Shall I speak ill of him that is my husband? </a:t>
            </a:r>
            <a:br>
              <a:rPr lang="en-US" sz="1200" dirty="0" smtClean="0"/>
            </a:br>
            <a:r>
              <a:rPr lang="en-US" sz="1200" dirty="0" smtClean="0"/>
              <a:t>Ah, poor my lord, what tongue shall smooth thy name </a:t>
            </a:r>
            <a:br>
              <a:rPr lang="en-US" sz="1200" dirty="0" smtClean="0"/>
            </a:br>
            <a:r>
              <a:rPr lang="en-US" sz="1200" dirty="0" smtClean="0"/>
              <a:t>When I, thy three-hours wife, have mangled it? </a:t>
            </a:r>
            <a:br>
              <a:rPr lang="en-US" sz="1200" dirty="0" smtClean="0"/>
            </a:br>
            <a:r>
              <a:rPr lang="en-US" sz="1200" dirty="0" smtClean="0"/>
              <a:t>But wherefore, villain, didst thou kill my cousin? </a:t>
            </a:r>
            <a:br>
              <a:rPr lang="en-US" sz="1200" dirty="0" smtClean="0"/>
            </a:br>
            <a:r>
              <a:rPr lang="en-US" sz="1200" dirty="0" smtClean="0"/>
              <a:t>That villain cousin would have killed my husband. </a:t>
            </a:r>
            <a:br>
              <a:rPr lang="en-US" sz="1200" dirty="0" smtClean="0"/>
            </a:br>
            <a:r>
              <a:rPr lang="en-US" sz="1200" dirty="0" smtClean="0"/>
              <a:t>Back, foolish tears, back to your native spring! </a:t>
            </a:r>
            <a:br>
              <a:rPr lang="en-US" sz="1200" dirty="0" smtClean="0"/>
            </a:br>
            <a:r>
              <a:rPr lang="en-US" sz="1200" dirty="0" smtClean="0"/>
              <a:t>Your tributary drops belong to woe, </a:t>
            </a:r>
            <a:br>
              <a:rPr lang="en-US" sz="1200" dirty="0" smtClean="0"/>
            </a:br>
            <a:r>
              <a:rPr lang="en-US" sz="1200" dirty="0" smtClean="0"/>
              <a:t>Which you, mistaking, offer up to joy. </a:t>
            </a:r>
            <a:br>
              <a:rPr lang="en-US" sz="1200" dirty="0" smtClean="0"/>
            </a:br>
            <a:r>
              <a:rPr lang="en-US" sz="1200" dirty="0" smtClean="0"/>
              <a:t>My husband lives, that Tybalt would have slain; </a:t>
            </a:r>
            <a:br>
              <a:rPr lang="en-US" sz="1200" dirty="0" smtClean="0"/>
            </a:br>
            <a:r>
              <a:rPr lang="en-US" sz="1200" dirty="0" smtClean="0"/>
              <a:t>And Tybalt's dead, that would have slain my husband. </a:t>
            </a:r>
            <a:br>
              <a:rPr lang="en-US" sz="1200" dirty="0" smtClean="0"/>
            </a:br>
            <a:r>
              <a:rPr lang="en-US" sz="1200" dirty="0" smtClean="0"/>
              <a:t>All this is comfort; wherefore weep I then? </a:t>
            </a:r>
            <a:br>
              <a:rPr lang="en-US" sz="1200" dirty="0" smtClean="0"/>
            </a:br>
            <a:r>
              <a:rPr lang="en-US" sz="1200" dirty="0" smtClean="0"/>
              <a:t>Some word there was, worser than Tybalt's death, </a:t>
            </a:r>
            <a:br>
              <a:rPr lang="en-US" sz="1200" dirty="0" smtClean="0"/>
            </a:br>
            <a:r>
              <a:rPr lang="en-US" sz="1200" dirty="0" smtClean="0"/>
              <a:t>That murd'red me. I would forget it fain; </a:t>
            </a:r>
            <a:br>
              <a:rPr lang="en-US" sz="1200" dirty="0" smtClean="0"/>
            </a:br>
            <a:r>
              <a:rPr lang="en-US" sz="1200" dirty="0" smtClean="0"/>
              <a:t>But O, it presses to my memory </a:t>
            </a:r>
            <a:br>
              <a:rPr lang="en-US" sz="1200" dirty="0" smtClean="0"/>
            </a:br>
            <a:r>
              <a:rPr lang="en-US" sz="1200" dirty="0" smtClean="0"/>
              <a:t>Like damnèd guilty deeds to sinners' minds! </a:t>
            </a:r>
          </a:p>
          <a:p>
            <a:r>
              <a:rPr lang="en-US" sz="1200" dirty="0" smtClean="0"/>
              <a:t>'Tybalt is dead, and Romeo--banishèd!' </a:t>
            </a:r>
            <a:br>
              <a:rPr lang="en-US" sz="1200" dirty="0" smtClean="0"/>
            </a:br>
            <a:r>
              <a:rPr lang="en-US" sz="1200" dirty="0" smtClean="0"/>
              <a:t/>
            </a:r>
            <a:br>
              <a:rPr lang="en-US" sz="1200" dirty="0" smtClean="0"/>
            </a:br>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That 'banishèd,' that one word 'banishèd,' Hath slain ten thousand Tybalts. Tybalt's death </a:t>
            </a:r>
            <a:br>
              <a:rPr lang="en-US" sz="1200" dirty="0" smtClean="0"/>
            </a:br>
            <a:r>
              <a:rPr lang="en-US" sz="1200" dirty="0" smtClean="0"/>
              <a:t>Was woe enough, if it had ended there; </a:t>
            </a:r>
            <a:br>
              <a:rPr lang="en-US" sz="1200" dirty="0" smtClean="0"/>
            </a:br>
            <a:r>
              <a:rPr lang="en-US" sz="1200" dirty="0" smtClean="0"/>
              <a:t>Or, if sour woe delights in fellowship </a:t>
            </a:r>
            <a:br>
              <a:rPr lang="en-US" sz="1200" dirty="0" smtClean="0"/>
            </a:br>
            <a:r>
              <a:rPr lang="en-US" sz="1200" dirty="0" smtClean="0"/>
              <a:t>And needly will be ranked with other griefs, </a:t>
            </a:r>
            <a:br>
              <a:rPr lang="en-US" sz="1200" dirty="0" smtClean="0"/>
            </a:br>
            <a:r>
              <a:rPr lang="en-US" sz="1200" dirty="0" smtClean="0"/>
              <a:t>Why followèd not, when she said 'Tybalt's dead,' </a:t>
            </a:r>
            <a:br>
              <a:rPr lang="en-US" sz="1200" dirty="0" smtClean="0"/>
            </a:br>
            <a:r>
              <a:rPr lang="en-US" sz="1200" dirty="0" smtClean="0"/>
              <a:t>Thy father, or thy mother, nay, or both, </a:t>
            </a:r>
            <a:br>
              <a:rPr lang="en-US" sz="1200" dirty="0" smtClean="0"/>
            </a:br>
            <a:r>
              <a:rPr lang="en-US" sz="1200" dirty="0" smtClean="0"/>
              <a:t>Which modern lamentation might have moved? </a:t>
            </a:r>
            <a:br>
              <a:rPr lang="en-US" sz="1200" dirty="0" smtClean="0"/>
            </a:br>
            <a:r>
              <a:rPr lang="en-US" sz="1200" dirty="0" smtClean="0"/>
              <a:t>But with a rearward following Tybalt's death, </a:t>
            </a:r>
            <a:br>
              <a:rPr lang="en-US" sz="1200" dirty="0" smtClean="0"/>
            </a:br>
            <a:r>
              <a:rPr lang="en-US" sz="1200" dirty="0" smtClean="0"/>
              <a:t>'Romeo is banishèd'--to speak that word </a:t>
            </a:r>
            <a:br>
              <a:rPr lang="en-US" sz="1200" dirty="0" smtClean="0"/>
            </a:br>
            <a:r>
              <a:rPr lang="en-US" sz="1200" dirty="0" smtClean="0"/>
              <a:t>Is father, mother, Tybalt, Romeo, Juliet, </a:t>
            </a:r>
            <a:br>
              <a:rPr lang="en-US" sz="1200" dirty="0" smtClean="0"/>
            </a:br>
            <a:r>
              <a:rPr lang="en-US" sz="1200" dirty="0" smtClean="0"/>
              <a:t>All slain, all dead. 'Romeo is banishèd'-- </a:t>
            </a:r>
            <a:br>
              <a:rPr lang="en-US" sz="1200" dirty="0" smtClean="0"/>
            </a:br>
            <a:r>
              <a:rPr lang="en-US" sz="1200" dirty="0" smtClean="0"/>
              <a:t>There is no end, no limit, measure, bound, </a:t>
            </a:r>
            <a:br>
              <a:rPr lang="en-US" sz="1200" dirty="0" smtClean="0"/>
            </a:br>
            <a:r>
              <a:rPr lang="en-US" sz="1200" dirty="0" smtClean="0"/>
              <a:t>In that word's death; no words can that woe sound.</a:t>
            </a:r>
            <a:br>
              <a:rPr lang="en-US" sz="1200" dirty="0" smtClean="0"/>
            </a:br>
            <a:r>
              <a:rPr lang="en-US" sz="1200" dirty="0" smtClean="0"/>
              <a:t/>
            </a:r>
            <a:br>
              <a:rPr lang="en-US" sz="1200" dirty="0" smtClean="0"/>
            </a:br>
            <a:r>
              <a:rPr lang="en-US" sz="1200" dirty="0" smtClean="0"/>
              <a:t>Act III Scene II </a:t>
            </a:r>
          </a:p>
          <a:p>
            <a:endParaRPr lang="en-US" sz="1050" dirty="0" smtClean="0"/>
          </a:p>
          <a:p>
            <a:endParaRPr lang="en-US" sz="10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2667000" cy="1057656"/>
          </a:xfrm>
        </p:spPr>
        <p:txBody>
          <a:bodyPr/>
          <a:lstStyle/>
          <a:p>
            <a:r>
              <a:rPr smtClean="0"/>
              <a:t>Meiosis</a:t>
            </a:r>
            <a:endParaRPr lang="en-US" dirty="0"/>
          </a:p>
        </p:txBody>
      </p:sp>
      <p:sp>
        <p:nvSpPr>
          <p:cNvPr id="3" name="Text Placeholder 2"/>
          <p:cNvSpPr>
            <a:spLocks noGrp="1"/>
          </p:cNvSpPr>
          <p:nvPr>
            <p:ph type="body" idx="1"/>
          </p:nvPr>
        </p:nvSpPr>
        <p:spPr>
          <a:xfrm>
            <a:off x="0" y="914400"/>
            <a:ext cx="8991600" cy="1509712"/>
          </a:xfrm>
        </p:spPr>
        <p:txBody>
          <a:bodyPr>
            <a:noAutofit/>
          </a:bodyPr>
          <a:lstStyle/>
          <a:p>
            <a:pPr algn="ctr">
              <a:buFont typeface="Wingdings" pitchFamily="2" charset="2"/>
              <a:buChar char="v"/>
            </a:pPr>
            <a:r>
              <a:rPr lang="en-US" sz="2400" dirty="0" smtClean="0"/>
              <a:t>Understatement, the opposite of exaggeration. </a:t>
            </a:r>
          </a:p>
          <a:p>
            <a:pPr algn="ctr">
              <a:buFont typeface="Wingdings" pitchFamily="2" charset="2"/>
              <a:buChar char="§"/>
            </a:pPr>
            <a:r>
              <a:rPr lang="en-US" sz="2400" dirty="0" smtClean="0"/>
              <a:t>Litotes </a:t>
            </a:r>
            <a:r>
              <a:rPr lang="en-US" sz="2000" dirty="0" smtClean="0"/>
              <a:t>(especially popular in Old English poetry) </a:t>
            </a:r>
            <a:r>
              <a:rPr lang="en-US" sz="2400" dirty="0" smtClean="0"/>
              <a:t>is a type of meiosis in which the writer uses a statement in the negative to create the effect.</a:t>
            </a:r>
          </a:p>
          <a:p>
            <a:pPr>
              <a:buFont typeface="Wingdings" pitchFamily="2" charset="2"/>
              <a:buChar char="q"/>
            </a:pPr>
            <a:r>
              <a:rPr lang="en-US" sz="2400" dirty="0" smtClean="0"/>
              <a:t>“I was somewhat worried when the psychopath ran toward me with a chainsaw.” (i.e. I was terrified.) </a:t>
            </a:r>
          </a:p>
          <a:p>
            <a:pPr>
              <a:buFont typeface="Wingdings" pitchFamily="2" charset="2"/>
              <a:buChar char="q"/>
            </a:pPr>
            <a:r>
              <a:rPr lang="en-US" sz="2400" dirty="0" smtClean="0"/>
              <a:t>“You know, Einstein is not a bad mathematician.” (i.e. Einstein is a good mathematician.)</a:t>
            </a:r>
          </a:p>
          <a:p>
            <a:pPr>
              <a:buFont typeface="Wingdings" pitchFamily="2" charset="2"/>
              <a:buChar char="q"/>
            </a:pPr>
            <a:r>
              <a:rPr lang="en-US" sz="2400" dirty="0" smtClean="0"/>
              <a:t>“Wars are just small conflicts between nations.”</a:t>
            </a:r>
          </a:p>
          <a:p>
            <a:pPr>
              <a:buFont typeface="Wingdings" pitchFamily="2" charset="2"/>
              <a:buChar char="q"/>
            </a:pPr>
            <a:r>
              <a:rPr lang="en-US" sz="2400" dirty="0" smtClean="0"/>
              <a:t>“Scapegoating of immigrants has once again become the politicians' easy remedy for all that ails the nation.”-“American Dreamer”</a:t>
            </a:r>
          </a:p>
          <a:p>
            <a:pPr>
              <a:buFont typeface="Wingdings" pitchFamily="2" charset="2"/>
              <a:buChar char="q"/>
            </a:pPr>
            <a:r>
              <a:rPr lang="en-US" sz="2400" dirty="0" smtClean="0"/>
              <a:t>“Heroin’s making a comeback in our neighborhood. There’s something different in it from before, so it’s stronger and, I guess, more lethal.”-</a:t>
            </a:r>
            <a:r>
              <a:rPr lang="en-US" sz="2400" i="1" dirty="0" smtClean="0"/>
              <a:t>Amazing Grace</a:t>
            </a:r>
            <a:endParaRPr lang="en-US" sz="2400" dirty="0" smtClean="0"/>
          </a:p>
          <a:p>
            <a:pPr algn="ctr">
              <a:buFont typeface="Wingdings" pitchFamily="2" charset="2"/>
              <a:buChar char="q"/>
            </a:pP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362456"/>
          </a:xfrm>
        </p:spPr>
        <p:txBody>
          <a:bodyPr/>
          <a:lstStyle/>
          <a:p>
            <a:r>
              <a:rPr smtClean="0"/>
              <a:t>Motif</a:t>
            </a:r>
            <a:endParaRPr lang="en-US" dirty="0"/>
          </a:p>
        </p:txBody>
      </p:sp>
      <p:sp>
        <p:nvSpPr>
          <p:cNvPr id="3" name="Text Placeholder 2"/>
          <p:cNvSpPr>
            <a:spLocks noGrp="1"/>
          </p:cNvSpPr>
          <p:nvPr>
            <p:ph type="body" idx="1"/>
          </p:nvPr>
        </p:nvSpPr>
        <p:spPr>
          <a:xfrm>
            <a:off x="304800" y="1600200"/>
            <a:ext cx="8610600" cy="3581400"/>
          </a:xfrm>
        </p:spPr>
        <p:txBody>
          <a:bodyPr>
            <a:normAutofit fontScale="25000" lnSpcReduction="20000"/>
          </a:bodyPr>
          <a:lstStyle/>
          <a:p>
            <a:pPr algn="ctr">
              <a:buFont typeface="Wingdings" pitchFamily="2" charset="2"/>
              <a:buChar char="v"/>
            </a:pPr>
            <a:r>
              <a:rPr lang="en-US" sz="9600" dirty="0" smtClean="0"/>
              <a:t>Reoccurring character, incident, or concept in literature Motifs contribute to the conflict in a piece of writing.</a:t>
            </a:r>
          </a:p>
          <a:p>
            <a:pPr>
              <a:buFont typeface="Wingdings" pitchFamily="2" charset="2"/>
              <a:buChar char="q"/>
            </a:pPr>
            <a:endParaRPr lang="en-US" sz="9600" dirty="0" smtClean="0"/>
          </a:p>
          <a:p>
            <a:pPr>
              <a:buFont typeface="Wingdings" pitchFamily="2" charset="2"/>
              <a:buChar char="q"/>
            </a:pPr>
            <a:r>
              <a:rPr lang="en-US" sz="9600" dirty="0" smtClean="0"/>
              <a:t>Hope vs. despair, conformity vs. individuality, etc.</a:t>
            </a:r>
          </a:p>
          <a:p>
            <a:pPr algn="ctr">
              <a:buFont typeface="Wingdings" pitchFamily="2" charset="2"/>
              <a:buChar char="q"/>
            </a:pPr>
            <a:endParaRPr lang="en-US" sz="9600" dirty="0" smtClean="0"/>
          </a:p>
          <a:p>
            <a:pPr>
              <a:buFont typeface="Wingdings" pitchFamily="2" charset="2"/>
              <a:buChar char="q"/>
            </a:pPr>
            <a:r>
              <a:rPr lang="en-US" sz="9600" dirty="0" smtClean="0"/>
              <a:t>In </a:t>
            </a:r>
            <a:r>
              <a:rPr lang="en-US" sz="9600" i="1" dirty="0" smtClean="0"/>
              <a:t>Amazing Grace</a:t>
            </a:r>
            <a:r>
              <a:rPr lang="en-US" sz="9600" dirty="0" smtClean="0"/>
              <a:t> a theme is financial issues, but the motif in relation to financial issues is hope vs. despair.</a:t>
            </a:r>
          </a:p>
          <a:p>
            <a:pPr algn="ctr">
              <a:buFont typeface="Wingdings" pitchFamily="2" charset="2"/>
              <a:buChar char="q"/>
            </a:pPr>
            <a:r>
              <a:rPr lang="en-US" sz="9600" dirty="0" smtClean="0"/>
              <a:t>In The Allegory of the Cave the motif is illusion vs. enlightenment.</a:t>
            </a:r>
          </a:p>
          <a:p>
            <a:pPr>
              <a:buFont typeface="Wingdings" pitchFamily="2" charset="2"/>
              <a:buChar char="q"/>
            </a:pPr>
            <a:r>
              <a:rPr lang="en-US" sz="9600" dirty="0" smtClean="0"/>
              <a:t>In the excerpt from Tell Me How Long the Train’s Been Gone the motif is the desire to be loved vs. the fear of excepting love.</a:t>
            </a:r>
          </a:p>
          <a:p>
            <a:pPr algn="ctr">
              <a:buFont typeface="Wingdings" pitchFamily="2" charset="2"/>
              <a:buChar char="q"/>
            </a:pPr>
            <a:endParaRPr lang="en-US" sz="9600" dirty="0" smtClean="0"/>
          </a:p>
          <a:p>
            <a:pPr>
              <a:buFont typeface="Wingdings" pitchFamily="2" charset="2"/>
              <a:buChar char="§"/>
            </a:pPr>
            <a:endParaRPr lang="en-US" dirty="0"/>
          </a:p>
        </p:txBody>
      </p:sp>
      <p:sp>
        <p:nvSpPr>
          <p:cNvPr id="4" name="TextBox 3"/>
          <p:cNvSpPr txBox="1"/>
          <p:nvPr/>
        </p:nvSpPr>
        <p:spPr>
          <a:xfrm>
            <a:off x="2895600" y="152400"/>
            <a:ext cx="6858000" cy="1631216"/>
          </a:xfrm>
          <a:prstGeom prst="rect">
            <a:avLst/>
          </a:prstGeom>
          <a:noFill/>
        </p:spPr>
        <p:txBody>
          <a:bodyPr wrap="square" rtlCol="0">
            <a:spAutoFit/>
          </a:bodyPr>
          <a:lstStyle/>
          <a:p>
            <a:pPr algn="ctr"/>
            <a:r>
              <a:rPr lang="en-US" sz="2000" dirty="0" smtClean="0"/>
              <a:t>Motif vs. Theme:</a:t>
            </a:r>
          </a:p>
          <a:p>
            <a:r>
              <a:rPr lang="en-US" sz="2000" dirty="0" smtClean="0"/>
              <a:t>-Theme is the idea set forth by the text.</a:t>
            </a:r>
          </a:p>
          <a:p>
            <a:r>
              <a:rPr lang="en-US" sz="2000" dirty="0" smtClean="0"/>
              <a:t>-Motif is a recurring element that symbolizes that idea/theme. It is the central idea behind a theme. </a:t>
            </a:r>
          </a:p>
          <a:p>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3657600" cy="1362456"/>
          </a:xfrm>
        </p:spPr>
        <p:txBody>
          <a:bodyPr/>
          <a:lstStyle/>
          <a:p>
            <a:r>
              <a:rPr smtClean="0"/>
              <a:t>Objectivity</a:t>
            </a:r>
            <a:endParaRPr lang="en-US" dirty="0"/>
          </a:p>
        </p:txBody>
      </p:sp>
      <p:sp>
        <p:nvSpPr>
          <p:cNvPr id="3" name="Text Placeholder 2"/>
          <p:cNvSpPr>
            <a:spLocks noGrp="1"/>
          </p:cNvSpPr>
          <p:nvPr>
            <p:ph type="body" idx="1"/>
          </p:nvPr>
        </p:nvSpPr>
        <p:spPr>
          <a:xfrm>
            <a:off x="228600" y="1219200"/>
            <a:ext cx="8915400" cy="1509712"/>
          </a:xfrm>
        </p:spPr>
        <p:txBody>
          <a:bodyPr>
            <a:noAutofit/>
          </a:bodyPr>
          <a:lstStyle/>
          <a:p>
            <a:pPr algn="ctr">
              <a:buFont typeface="Wingdings" pitchFamily="2" charset="2"/>
              <a:buChar char="v"/>
            </a:pPr>
            <a:r>
              <a:rPr lang="en-US" sz="2400" dirty="0" smtClean="0"/>
              <a:t>Judgment based on observable phenomena and uninfluenced    by emotions or personal prejudices.</a:t>
            </a:r>
          </a:p>
          <a:p>
            <a:pPr>
              <a:buFont typeface="Wingdings" pitchFamily="2" charset="2"/>
              <a:buChar char="§"/>
            </a:pPr>
            <a:r>
              <a:rPr lang="en-US" sz="2000" dirty="0" smtClean="0"/>
              <a:t>Remaining un-emotionally involved.</a:t>
            </a:r>
            <a:r>
              <a:rPr lang="en-US" sz="2400" dirty="0" smtClean="0"/>
              <a:t> </a:t>
            </a:r>
          </a:p>
          <a:p>
            <a:pPr algn="ctr">
              <a:buFont typeface="Wingdings" pitchFamily="2" charset="2"/>
              <a:buChar char="v"/>
            </a:pPr>
            <a:endParaRPr lang="en-US" sz="2400" u="sng" dirty="0"/>
          </a:p>
        </p:txBody>
      </p:sp>
      <p:sp>
        <p:nvSpPr>
          <p:cNvPr id="5" name="TextBox 4"/>
          <p:cNvSpPr txBox="1"/>
          <p:nvPr/>
        </p:nvSpPr>
        <p:spPr>
          <a:xfrm>
            <a:off x="0" y="2564517"/>
            <a:ext cx="9144000" cy="4293483"/>
          </a:xfrm>
          <a:prstGeom prst="rect">
            <a:avLst/>
          </a:prstGeom>
          <a:noFill/>
        </p:spPr>
        <p:txBody>
          <a:bodyPr wrap="square" rtlCol="0">
            <a:spAutoFit/>
          </a:bodyPr>
          <a:lstStyle/>
          <a:p>
            <a:pPr algn="ctr">
              <a:buClr>
                <a:schemeClr val="accent3"/>
              </a:buClr>
              <a:buFont typeface="Wingdings" pitchFamily="2" charset="2"/>
              <a:buChar char="q"/>
            </a:pPr>
            <a:r>
              <a:rPr lang="en-US" sz="2100" dirty="0" smtClean="0"/>
              <a:t>“Nearby, enough small kids to make up the full enrollment of a good-size summer camp are filling the sidewalks with their shouts and cries. The temperature today is 96 degrees. The children are doing what they can do to have some fun, but there is little sense of freedom in their play. ”</a:t>
            </a:r>
            <a:r>
              <a:rPr lang="en-US" sz="2100" i="1" dirty="0" smtClean="0"/>
              <a:t>–Amazing Grace</a:t>
            </a:r>
          </a:p>
          <a:p>
            <a:pPr algn="ctr">
              <a:buClr>
                <a:schemeClr val="accent3"/>
              </a:buClr>
              <a:buFont typeface="Wingdings" pitchFamily="2" charset="2"/>
              <a:buChar char="q"/>
            </a:pPr>
            <a:r>
              <a:rPr lang="en-US" sz="2100" dirty="0" smtClean="0"/>
              <a:t>“Two days later a brown envelope did indeed arrive. But there was no manuscript inside, instead there was a list of names, addresses, phone numbers of 250 individuals and organizations involved in cryonics around the world. I had the names of every cryonics organization, every scientist in the field, every research paper ever published. I had, in short, what would have probably taken six months of research, in just 48 hours.” From </a:t>
            </a:r>
            <a:r>
              <a:rPr lang="en-US" sz="2100" i="1" dirty="0" smtClean="0"/>
              <a:t>The Future of the Novel </a:t>
            </a:r>
            <a:r>
              <a:rPr lang="en-US" sz="2100" dirty="0" smtClean="0"/>
              <a:t>by Peter James</a:t>
            </a:r>
          </a:p>
          <a:p>
            <a:pPr>
              <a:buClr>
                <a:schemeClr val="accent3"/>
              </a:buClr>
              <a:buFont typeface="Wingdings" pitchFamily="2" charset="2"/>
              <a:buChar char="q"/>
            </a:pPr>
            <a:endParaRPr lang="en-US" sz="2100"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2971800" cy="1133856"/>
          </a:xfrm>
        </p:spPr>
        <p:txBody>
          <a:bodyPr/>
          <a:lstStyle/>
          <a:p>
            <a:r>
              <a:rPr smtClean="0"/>
              <a:t>Pedantic</a:t>
            </a:r>
            <a:endParaRPr lang="en-US" dirty="0"/>
          </a:p>
        </p:txBody>
      </p:sp>
      <p:sp>
        <p:nvSpPr>
          <p:cNvPr id="3" name="Text Placeholder 2"/>
          <p:cNvSpPr>
            <a:spLocks noGrp="1"/>
          </p:cNvSpPr>
          <p:nvPr>
            <p:ph type="body" idx="1"/>
          </p:nvPr>
        </p:nvSpPr>
        <p:spPr>
          <a:xfrm>
            <a:off x="228600" y="1219200"/>
            <a:ext cx="8458200" cy="1509712"/>
          </a:xfrm>
        </p:spPr>
        <p:txBody>
          <a:bodyPr>
            <a:noAutofit/>
          </a:bodyPr>
          <a:lstStyle/>
          <a:p>
            <a:pPr algn="ctr">
              <a:buFont typeface="Wingdings" pitchFamily="2" charset="2"/>
              <a:buChar char="v"/>
            </a:pPr>
            <a:r>
              <a:rPr lang="en-US" sz="2400" dirty="0" smtClean="0"/>
              <a:t>An adjective that describes words, phrases, or general tone that is overly scholarly, academic, or bookish. </a:t>
            </a:r>
          </a:p>
          <a:p>
            <a:pPr>
              <a:buFont typeface="Wingdings" pitchFamily="2" charset="2"/>
              <a:buChar char="§"/>
            </a:pPr>
            <a:r>
              <a:rPr lang="en-US" sz="2000" dirty="0" smtClean="0"/>
              <a:t>Language that might be described as “show-offy”</a:t>
            </a:r>
          </a:p>
          <a:p>
            <a:pPr>
              <a:buFont typeface="Wingdings" pitchFamily="2" charset="2"/>
              <a:buChar char="§"/>
            </a:pPr>
            <a:r>
              <a:rPr lang="en-US" sz="2000" dirty="0" smtClean="0"/>
              <a:t> Using big words for the sake of just using big words.</a:t>
            </a:r>
          </a:p>
          <a:p>
            <a:pPr>
              <a:buFont typeface="Wingdings" pitchFamily="2" charset="2"/>
              <a:buChar char="§"/>
            </a:pPr>
            <a:r>
              <a:rPr lang="en-US" sz="2000" dirty="0" smtClean="0"/>
              <a:t>When something is described over-extensively and unnecessarily.</a:t>
            </a:r>
          </a:p>
          <a:p>
            <a:pPr lvl="0">
              <a:buFont typeface="Wingdings" pitchFamily="2" charset="2"/>
              <a:buChar char="q"/>
            </a:pPr>
            <a:r>
              <a:rPr lang="en-US" sz="2400" dirty="0" smtClean="0"/>
              <a:t> </a:t>
            </a:r>
            <a:r>
              <a:rPr lang="en-US" sz="2000" dirty="0" smtClean="0"/>
              <a:t>I am indubitably sure that you are ludicrously erroneous in your accusations towards my colleague. </a:t>
            </a:r>
          </a:p>
          <a:p>
            <a:r>
              <a:rPr lang="en-US" sz="2000" dirty="0" smtClean="0"/>
              <a:t>-This could be said as: I am without a doubt sure you are wrong in your accusations towards my friend. </a:t>
            </a:r>
          </a:p>
          <a:p>
            <a:pPr lvl="0">
              <a:buFont typeface="Wingdings" pitchFamily="2" charset="2"/>
              <a:buChar char="q"/>
            </a:pPr>
            <a:r>
              <a:rPr lang="en-US" sz="2000" dirty="0" smtClean="0"/>
              <a:t>“As the family grew four, six, eight, and eventually thirteen, my grandfather used this hammer to enlarge his house room by room, like a chambered nautilus expanding his shell.” </a:t>
            </a:r>
            <a:r>
              <a:rPr lang="en-US" sz="2000" i="1" dirty="0" smtClean="0"/>
              <a:t>Inheritance of Tools </a:t>
            </a:r>
            <a:r>
              <a:rPr lang="en-US" sz="2000" dirty="0" smtClean="0"/>
              <a:t>by Scott Russell Sanders. This is explained more in depth than necessary and is wordy. </a:t>
            </a:r>
          </a:p>
          <a:p>
            <a:pPr lvl="0">
              <a:buFont typeface="Wingdings" pitchFamily="2" charset="2"/>
              <a:buChar char="q"/>
            </a:pPr>
            <a:r>
              <a:rPr lang="en-US" sz="2000" dirty="0" smtClean="0"/>
              <a:t> The opening of “To the Reader” in </a:t>
            </a:r>
            <a:r>
              <a:rPr lang="en-US" sz="2000" i="1" dirty="0" smtClean="0"/>
              <a:t>Amazing Grace</a:t>
            </a:r>
            <a:r>
              <a:rPr lang="en-US" sz="2000" dirty="0" smtClean="0"/>
              <a:t> is pedantic because Kozol explains the changes to the novel almost redundantly and excessively. </a:t>
            </a:r>
          </a:p>
          <a:p>
            <a:pPr>
              <a:buFont typeface="Wingdings" pitchFamily="2" charset="2"/>
              <a:buChar char="§"/>
            </a:pP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5486400" cy="981456"/>
          </a:xfrm>
        </p:spPr>
        <p:txBody>
          <a:bodyPr/>
          <a:lstStyle/>
          <a:p>
            <a:r>
              <a:rPr smtClean="0"/>
              <a:t>Periodic Sentence</a:t>
            </a:r>
            <a:endParaRPr lang="en-US" dirty="0"/>
          </a:p>
        </p:txBody>
      </p:sp>
      <p:sp>
        <p:nvSpPr>
          <p:cNvPr id="3" name="Text Placeholder 2"/>
          <p:cNvSpPr>
            <a:spLocks noGrp="1"/>
          </p:cNvSpPr>
          <p:nvPr>
            <p:ph type="body" idx="1"/>
          </p:nvPr>
        </p:nvSpPr>
        <p:spPr>
          <a:xfrm>
            <a:off x="152400" y="1143000"/>
            <a:ext cx="8763000" cy="5410200"/>
          </a:xfrm>
        </p:spPr>
        <p:txBody>
          <a:bodyPr>
            <a:normAutofit lnSpcReduction="10000"/>
          </a:bodyPr>
          <a:lstStyle/>
          <a:p>
            <a:pPr algn="ctr">
              <a:buFont typeface="Wingdings" pitchFamily="2" charset="2"/>
              <a:buChar char="v"/>
            </a:pPr>
            <a:r>
              <a:rPr lang="en-US" sz="3200" dirty="0" smtClean="0"/>
              <a:t>A sentence where the main clause doesn’t appear until the end of the sentence.</a:t>
            </a:r>
          </a:p>
          <a:p>
            <a:pPr>
              <a:buFont typeface="Wingdings" pitchFamily="2" charset="2"/>
              <a:buChar char="v"/>
            </a:pPr>
            <a:r>
              <a:rPr lang="en-US" sz="2400" dirty="0" smtClean="0"/>
              <a:t>Despite my utter disgust, he proceeded to chew on his toenails.</a:t>
            </a:r>
          </a:p>
          <a:p>
            <a:pPr>
              <a:buFont typeface="Wingdings" pitchFamily="2" charset="2"/>
              <a:buChar char="v"/>
            </a:pPr>
            <a:r>
              <a:rPr lang="en-US" sz="2400" dirty="0" smtClean="0"/>
              <a:t>“He must teach himself that the basest of all things is to be afraid; and, teaching himself that, forget it forever, leaving no room in his workshop for anything but the old verities and truths of the heart, the old universal truths lacking which any story is ephemeral and doomed - love and honor and pity and pride and compassion and sacrifice.” –Faulkner</a:t>
            </a:r>
            <a:endParaRPr lang="en-US" sz="3600" dirty="0"/>
          </a:p>
          <a:p>
            <a:pPr>
              <a:buFont typeface="Wingdings" pitchFamily="2" charset="2"/>
              <a:buChar char="v"/>
            </a:pPr>
            <a:r>
              <a:rPr lang="en-US" sz="2400" dirty="0" smtClean="0"/>
              <a:t>“When I ask, however, if these understandings hold the seeds of possible political resistance, he says, ‘No. People protest specific actions of the city…’”-</a:t>
            </a:r>
            <a:r>
              <a:rPr lang="en-US" sz="2400" i="1" dirty="0" smtClean="0"/>
              <a:t>Amazing Grace</a:t>
            </a:r>
          </a:p>
          <a:p>
            <a:pPr>
              <a:buFont typeface="Wingdings" pitchFamily="2" charset="2"/>
              <a:buChar char="v"/>
            </a:pPr>
            <a:r>
              <a:rPr lang="en-US" sz="2400" dirty="0" smtClean="0"/>
              <a:t>“Whoever it was, Sandy would have wagged his tail.” –Kurt Vonnegut</a:t>
            </a:r>
            <a:endParaRPr lang="en-US" sz="2400" i="1" dirty="0" smtClean="0"/>
          </a:p>
          <a:p>
            <a:pPr>
              <a:buFont typeface="Wingdings" pitchFamily="2" charset="2"/>
              <a:buChar char="v"/>
            </a:pPr>
            <a:endParaRPr lang="en-U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210056"/>
          </a:xfrm>
        </p:spPr>
        <p:txBody>
          <a:bodyPr/>
          <a:lstStyle/>
          <a:p>
            <a:r>
              <a:rPr smtClean="0"/>
              <a:t>Stream of Consciousness</a:t>
            </a:r>
            <a:endParaRPr lang="en-US" dirty="0"/>
          </a:p>
        </p:txBody>
      </p:sp>
      <p:sp>
        <p:nvSpPr>
          <p:cNvPr id="3" name="Text Placeholder 2"/>
          <p:cNvSpPr>
            <a:spLocks noGrp="1"/>
          </p:cNvSpPr>
          <p:nvPr>
            <p:ph type="body" idx="1"/>
          </p:nvPr>
        </p:nvSpPr>
        <p:spPr>
          <a:xfrm>
            <a:off x="228600" y="1447800"/>
            <a:ext cx="8686800" cy="1509712"/>
          </a:xfrm>
        </p:spPr>
        <p:txBody>
          <a:bodyPr/>
          <a:lstStyle/>
          <a:p>
            <a:pPr algn="ctr">
              <a:buFont typeface="Wingdings" pitchFamily="2" charset="2"/>
              <a:buChar char="v"/>
            </a:pPr>
            <a:r>
              <a:rPr lang="en-US" sz="2400" dirty="0" smtClean="0"/>
              <a:t>The continuous flow of ideas and feelings that constitute an individual's conscious experience.</a:t>
            </a:r>
          </a:p>
          <a:p>
            <a:endParaRPr lang="en-US" dirty="0"/>
          </a:p>
        </p:txBody>
      </p:sp>
      <p:sp>
        <p:nvSpPr>
          <p:cNvPr id="5" name="Rectangle 4"/>
          <p:cNvSpPr/>
          <p:nvPr/>
        </p:nvSpPr>
        <p:spPr>
          <a:xfrm>
            <a:off x="0" y="2438400"/>
            <a:ext cx="9144000" cy="3477875"/>
          </a:xfrm>
          <a:prstGeom prst="rect">
            <a:avLst/>
          </a:prstGeom>
        </p:spPr>
        <p:txBody>
          <a:bodyPr wrap="square">
            <a:spAutoFit/>
          </a:bodyPr>
          <a:lstStyle/>
          <a:p>
            <a:pPr algn="ctr">
              <a:buClr>
                <a:schemeClr val="accent3"/>
              </a:buClr>
              <a:buFont typeface="Wingdings" pitchFamily="2" charset="2"/>
              <a:buChar char="q"/>
            </a:pPr>
            <a:r>
              <a:rPr lang="en-US" sz="2000" dirty="0" smtClean="0"/>
              <a:t>“I walked into the room and saw what I had never seen before. My face twitched and my body froze.”</a:t>
            </a:r>
          </a:p>
          <a:p>
            <a:pPr algn="ctr">
              <a:buClr>
                <a:schemeClr val="accent3"/>
              </a:buClr>
              <a:buFont typeface="Wingdings" pitchFamily="2" charset="2"/>
              <a:buChar char="q"/>
            </a:pPr>
            <a:r>
              <a:rPr lang="en-US" sz="2000" dirty="0" smtClean="0"/>
              <a:t>“I am a naturalized U.S. citizen and I take my American citizenship very seriously. I am not an economic refugee, nor am I a seeker of political asylum. I am a voluntary immigrant. I became a citizen by choice, not by simple accident of birth.”-“American Dreamer”</a:t>
            </a:r>
          </a:p>
          <a:p>
            <a:pPr algn="ctr">
              <a:buClr>
                <a:schemeClr val="accent3"/>
              </a:buClr>
              <a:buFont typeface="Wingdings" pitchFamily="2" charset="2"/>
              <a:buChar char="q"/>
            </a:pPr>
            <a:r>
              <a:rPr lang="en-US" sz="2000" dirty="0" smtClean="0"/>
              <a:t>“In the months since publication I have made approximately 50 visits back to the South Bronx, riding the same subway train, visiting the same streets and same neighborhoods, knocking on the same doors, sometimes early in the evening, and then sitting up until the early hours of the morning in the homes of people who became my friends while I was working on this book.”-</a:t>
            </a:r>
            <a:r>
              <a:rPr lang="en-US" sz="2000" i="1" dirty="0" smtClean="0"/>
              <a:t>Amazing Grace</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72400" cy="1362456"/>
          </a:xfrm>
        </p:spPr>
        <p:txBody>
          <a:bodyPr/>
          <a:lstStyle/>
          <a:p>
            <a:r>
              <a:rPr smtClean="0"/>
              <a:t>Subjectivity</a:t>
            </a:r>
            <a:endParaRPr lang="en-US" dirty="0"/>
          </a:p>
        </p:txBody>
      </p:sp>
      <p:sp>
        <p:nvSpPr>
          <p:cNvPr id="5" name="TextBox 4"/>
          <p:cNvSpPr txBox="1"/>
          <p:nvPr/>
        </p:nvSpPr>
        <p:spPr>
          <a:xfrm>
            <a:off x="381000" y="1447800"/>
            <a:ext cx="8229600" cy="4493538"/>
          </a:xfrm>
          <a:prstGeom prst="rect">
            <a:avLst/>
          </a:prstGeom>
          <a:noFill/>
        </p:spPr>
        <p:txBody>
          <a:bodyPr wrap="square" rtlCol="0">
            <a:spAutoFit/>
          </a:bodyPr>
          <a:lstStyle/>
          <a:p>
            <a:pPr>
              <a:buClr>
                <a:schemeClr val="accent3"/>
              </a:buClr>
              <a:buFont typeface="Wingdings" pitchFamily="2" charset="2"/>
              <a:buChar char="v"/>
            </a:pPr>
            <a:r>
              <a:rPr lang="en-US" sz="2400" dirty="0" smtClean="0"/>
              <a:t>Subjectivity a personal presentation of events and characters, influenced by the author's feelings and opinions.</a:t>
            </a:r>
            <a:endParaRPr lang="en-US" dirty="0" smtClean="0"/>
          </a:p>
          <a:p>
            <a:pPr>
              <a:buClr>
                <a:schemeClr val="accent3"/>
              </a:buClr>
              <a:buFont typeface="Wingdings" pitchFamily="2" charset="2"/>
              <a:buChar char="§"/>
            </a:pPr>
            <a:r>
              <a:rPr lang="en-US" sz="2000" dirty="0" smtClean="0"/>
              <a:t>A persuasive essay is subjective because the writer is trying to influence the reader into believing what they believe.</a:t>
            </a:r>
          </a:p>
          <a:p>
            <a:pPr>
              <a:buClr>
                <a:schemeClr val="accent3"/>
              </a:buClr>
              <a:buFont typeface="Wingdings" pitchFamily="2" charset="2"/>
              <a:buChar char="§"/>
            </a:pPr>
            <a:endParaRPr lang="en-US" sz="2000" dirty="0" smtClean="0"/>
          </a:p>
          <a:p>
            <a:pPr algn="ctr">
              <a:buClr>
                <a:schemeClr val="accent3"/>
              </a:buClr>
              <a:buFont typeface="Wingdings" pitchFamily="2" charset="2"/>
              <a:buChar char="q"/>
            </a:pPr>
            <a:r>
              <a:rPr lang="en-US" sz="2000" dirty="0" smtClean="0"/>
              <a:t>Kozol’s </a:t>
            </a:r>
            <a:r>
              <a:rPr lang="en-US" sz="2000" i="1" dirty="0" smtClean="0"/>
              <a:t>Amazing Grace </a:t>
            </a:r>
            <a:r>
              <a:rPr lang="en-US" sz="2000" dirty="0" smtClean="0"/>
              <a:t>as a whole novel is subjective because he is trying to convince his reader of his personal opinion.</a:t>
            </a:r>
          </a:p>
          <a:p>
            <a:pPr algn="ctr">
              <a:buClr>
                <a:schemeClr val="accent3"/>
              </a:buClr>
              <a:buFont typeface="Wingdings" pitchFamily="2" charset="2"/>
              <a:buChar char="q"/>
            </a:pPr>
            <a:r>
              <a:rPr lang="en-US" sz="2000" dirty="0" smtClean="0"/>
              <a:t>The essay “The Quiver of a Shrub in California” by Vaclav Havel is subjective because he is trying to convince the reader of his opinion of the human race and their significance compared to the society.</a:t>
            </a:r>
          </a:p>
          <a:p>
            <a:pPr algn="ctr">
              <a:buClr>
                <a:schemeClr val="accent3"/>
              </a:buClr>
              <a:buFont typeface="Wingdings" pitchFamily="2" charset="2"/>
              <a:buChar char="q"/>
            </a:pPr>
            <a:r>
              <a:rPr lang="en-US" sz="2000" dirty="0" smtClean="0"/>
              <a:t>The allegory of the cave is subjective because Plato is trying to make his reader understand his philosophy and become enlightened through Socrates, the character.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2974848" cy="512064"/>
          </a:xfrm>
        </p:spPr>
        <p:txBody>
          <a:bodyPr/>
          <a:lstStyle/>
          <a:p>
            <a:r>
              <a:rPr smtClean="0"/>
              <a:t>Anecdote	</a:t>
            </a:r>
            <a:endParaRPr lang="en-US" dirty="0"/>
          </a:p>
        </p:txBody>
      </p:sp>
      <p:sp>
        <p:nvSpPr>
          <p:cNvPr id="3" name="Text Placeholder 2"/>
          <p:cNvSpPr>
            <a:spLocks noGrp="1"/>
          </p:cNvSpPr>
          <p:nvPr>
            <p:ph type="body" idx="1"/>
          </p:nvPr>
        </p:nvSpPr>
        <p:spPr>
          <a:xfrm>
            <a:off x="0" y="990600"/>
            <a:ext cx="9144000" cy="1509712"/>
          </a:xfrm>
        </p:spPr>
        <p:txBody>
          <a:bodyPr>
            <a:noAutofit/>
          </a:bodyPr>
          <a:lstStyle/>
          <a:p>
            <a:pPr algn="ctr">
              <a:buFont typeface="Wingdings" pitchFamily="2" charset="2"/>
              <a:buChar char="v"/>
            </a:pPr>
            <a:r>
              <a:rPr lang="en-US" sz="2400" dirty="0" smtClean="0"/>
              <a:t>A brief narrative or story often serving to make a point, describing an interesting/amusing event. </a:t>
            </a:r>
          </a:p>
          <a:p>
            <a:pPr>
              <a:buFont typeface="Wingdings" pitchFamily="2" charset="2"/>
              <a:buChar char="§"/>
            </a:pPr>
            <a:r>
              <a:rPr lang="en-US" sz="2400" dirty="0" smtClean="0"/>
              <a:t>May be accumulated to substantiate a case or suggest a conclusion. </a:t>
            </a:r>
          </a:p>
          <a:p>
            <a:pPr>
              <a:buFont typeface="Wingdings" pitchFamily="2" charset="2"/>
              <a:buChar char="§"/>
            </a:pPr>
            <a:r>
              <a:rPr lang="en-US" sz="2400" dirty="0" smtClean="0"/>
              <a:t>May be amusing or entertaining within itself.</a:t>
            </a:r>
          </a:p>
          <a:p>
            <a:pPr>
              <a:buFont typeface="Wingdings" pitchFamily="2" charset="2"/>
              <a:buChar char="§"/>
            </a:pPr>
            <a:r>
              <a:rPr lang="en-US" sz="2400" dirty="0" smtClean="0"/>
              <a:t>May be fictional, or non-fictional. </a:t>
            </a:r>
          </a:p>
          <a:p>
            <a:pPr>
              <a:buFont typeface="Wingdings" pitchFamily="2" charset="2"/>
              <a:buChar char="§"/>
            </a:pPr>
            <a:r>
              <a:rPr lang="en-US" sz="2400" dirty="0" smtClean="0"/>
              <a:t>Are often expressed orally, but good anecdotes find their way into print. </a:t>
            </a:r>
          </a:p>
          <a:p>
            <a:pPr algn="ctr">
              <a:buFont typeface="Wingdings" pitchFamily="2" charset="2"/>
              <a:buChar char="§"/>
            </a:pPr>
            <a:r>
              <a:rPr lang="en-US" sz="2400" dirty="0" smtClean="0"/>
              <a:t>For example: Recall the anecdote of George Washington, that he could not tell a lie when he cut down the cherry tree.</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3505200" cy="1362456"/>
          </a:xfrm>
        </p:spPr>
        <p:txBody>
          <a:bodyPr/>
          <a:lstStyle/>
          <a:p>
            <a:r>
              <a:rPr smtClean="0"/>
              <a:t>Anecdote</a:t>
            </a:r>
            <a:endParaRPr lang="en-US" dirty="0"/>
          </a:p>
        </p:txBody>
      </p:sp>
      <p:sp>
        <p:nvSpPr>
          <p:cNvPr id="4" name="Text Placeholder 3"/>
          <p:cNvSpPr>
            <a:spLocks noGrp="1"/>
          </p:cNvSpPr>
          <p:nvPr>
            <p:ph type="body" idx="1"/>
          </p:nvPr>
        </p:nvSpPr>
        <p:spPr>
          <a:xfrm>
            <a:off x="152400" y="914400"/>
            <a:ext cx="8763000" cy="5712333"/>
          </a:xfrm>
          <a:prstGeom prst="rect">
            <a:avLst/>
          </a:prstGeom>
        </p:spPr>
        <p:txBody>
          <a:bodyPr wrap="square">
            <a:spAutoFit/>
          </a:bodyPr>
          <a:lstStyle/>
          <a:p>
            <a:pPr algn="ctr">
              <a:buFont typeface="Wingdings" pitchFamily="2" charset="2"/>
              <a:buChar char="q"/>
            </a:pPr>
            <a:r>
              <a:rPr lang="en-US" dirty="0" smtClean="0"/>
              <a:t>“Sir Isaac Newton, incidentally, did think that was a reason able thing to do--to factor in a conventional God Almighty, along with whatever else might be going on. I don't believe Benjamin Franklin ever did. Charles Darwin pretended to do that, because of his place in polite society. But he was obviously very happy, after his visit to the Galapagos Islands, to give up that pretense. That was only 150 years ago.”-“Why My Dog is Not a Humanist”</a:t>
            </a:r>
          </a:p>
          <a:p>
            <a:pPr algn="ctr">
              <a:buFont typeface="Wingdings" pitchFamily="2" charset="2"/>
              <a:buChar char="q"/>
            </a:pPr>
            <a:r>
              <a:rPr lang="en-US" dirty="0" smtClean="0"/>
              <a:t>“One example: In 1985 a terrorist bomb, planted in an Air-India jet on Canadian soil, blew up after leaving Montreal, killing 329 passengers, most of whom were Canadians of Indian origin. The prime minister of Canada at the time, Brian Mulroney, phoned the prime minister of India to offer Canada's condolences for India's loss.”-“American Dreamer”</a:t>
            </a:r>
          </a:p>
          <a:p>
            <a:pPr algn="ctr">
              <a:buFont typeface="Wingdings" pitchFamily="2" charset="2"/>
              <a:buChar char="q"/>
            </a:pPr>
            <a:endParaRPr lang="en-US" dirty="0" smtClean="0"/>
          </a:p>
          <a:p>
            <a:pPr algn="ctr">
              <a:buFont typeface="Wingdings" pitchFamily="2" charset="2"/>
              <a:buChar char="q"/>
            </a:pPr>
            <a:r>
              <a:rPr lang="en-US" dirty="0" smtClean="0"/>
              <a:t> “The dealers are sometimes jittery. They look at you with this strange smile. It’s not just hatred. It’s as if they’re laughing at their lives—and yours.”-</a:t>
            </a:r>
            <a:r>
              <a:rPr lang="en-US" i="1" dirty="0" smtClean="0"/>
              <a:t>Amazing Grace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362456"/>
          </a:xfrm>
        </p:spPr>
        <p:txBody>
          <a:bodyPr/>
          <a:lstStyle/>
          <a:p>
            <a:r>
              <a:rPr smtClean="0"/>
              <a:t>Anticlimatic Structure</a:t>
            </a:r>
            <a:endParaRPr lang="en-US" dirty="0"/>
          </a:p>
        </p:txBody>
      </p:sp>
      <p:sp>
        <p:nvSpPr>
          <p:cNvPr id="3" name="Text Placeholder 2"/>
          <p:cNvSpPr>
            <a:spLocks noGrp="1"/>
          </p:cNvSpPr>
          <p:nvPr>
            <p:ph type="body" idx="1"/>
          </p:nvPr>
        </p:nvSpPr>
        <p:spPr>
          <a:xfrm>
            <a:off x="152400" y="990600"/>
            <a:ext cx="8763000" cy="1509712"/>
          </a:xfrm>
        </p:spPr>
        <p:txBody>
          <a:bodyPr>
            <a:noAutofit/>
          </a:bodyPr>
          <a:lstStyle/>
          <a:p>
            <a:pPr>
              <a:buFont typeface="Wingdings" pitchFamily="2" charset="2"/>
              <a:buChar char="v"/>
            </a:pPr>
            <a:r>
              <a:rPr lang="en-US" sz="2400" dirty="0" smtClean="0"/>
              <a:t>ANTICLIMAX (also called bathos): a drop, often sudden and unexpected, from a dignified or important idea or situation to one that is trivial or humorous. </a:t>
            </a:r>
          </a:p>
          <a:p>
            <a:pPr>
              <a:buFont typeface="Wingdings" pitchFamily="2" charset="2"/>
              <a:buChar char="§"/>
            </a:pPr>
            <a:r>
              <a:rPr lang="en-US" sz="2000" dirty="0" smtClean="0"/>
              <a:t>Also a sudden descent from something sublime to something ridiculous. </a:t>
            </a:r>
          </a:p>
          <a:p>
            <a:pPr>
              <a:buFont typeface="Wingdings" pitchFamily="2" charset="2"/>
              <a:buChar char="§"/>
            </a:pPr>
            <a:r>
              <a:rPr lang="en-US" sz="2000" dirty="0" smtClean="0"/>
              <a:t>In fiction and drama, this refers to </a:t>
            </a:r>
            <a:r>
              <a:rPr lang="en-US" sz="2000" u="sng" dirty="0" smtClean="0"/>
              <a:t>action that is disappointing in contrast to the previous moment of intense interest.</a:t>
            </a:r>
            <a:r>
              <a:rPr lang="en-US" sz="2000" dirty="0" smtClean="0"/>
              <a:t> In rhetoric, the effect, the effect is frequently intentional and comic. </a:t>
            </a:r>
          </a:p>
          <a:p>
            <a:pPr>
              <a:buFont typeface="Wingdings" pitchFamily="2" charset="2"/>
              <a:buChar char="q"/>
            </a:pPr>
            <a:r>
              <a:rPr lang="en-US" sz="2000" dirty="0" smtClean="0"/>
              <a:t>“Osama Bin Laden: Wanted for Crimes of War, Terrorism, Murder, Conspiracy, and Nefarious Parking Practices.”</a:t>
            </a:r>
          </a:p>
          <a:p>
            <a:pPr>
              <a:buFont typeface="Wingdings" pitchFamily="2" charset="2"/>
              <a:buChar char="q"/>
            </a:pPr>
            <a:r>
              <a:rPr lang="en-US" sz="2000" dirty="0" smtClean="0"/>
              <a:t>He scaled the side of a mountain, raced a school of piranhas, lost the feeling of his arms to frost bite, and nearly met death face to face all to experience the perfect piece of cake.</a:t>
            </a:r>
          </a:p>
          <a:p>
            <a:pPr>
              <a:buFont typeface="Wingdings" pitchFamily="2" charset="2"/>
              <a:buChar char="q"/>
            </a:pPr>
            <a:r>
              <a:rPr lang="en-US" sz="2000" dirty="0" smtClean="0"/>
              <a:t>In Amazing Grace by Kozol, the character Cliffie says, “The day is coming when the world will be destroyed,” he finally announces. “Everyone is going to be burned to crispy cookies.”</a:t>
            </a:r>
          </a:p>
          <a:p>
            <a:endParaRPr lang="en-US" sz="2400" dirty="0"/>
          </a:p>
        </p:txBody>
      </p:sp>
      <p:sp>
        <p:nvSpPr>
          <p:cNvPr id="5" name="Rectangle 4"/>
          <p:cNvSpPr/>
          <p:nvPr/>
        </p:nvSpPr>
        <p:spPr>
          <a:xfrm>
            <a:off x="0" y="4267200"/>
            <a:ext cx="8839200" cy="646331"/>
          </a:xfrm>
          <a:prstGeom prst="rect">
            <a:avLst/>
          </a:prstGeom>
        </p:spPr>
        <p:txBody>
          <a:bodyPr wrap="square">
            <a:spAutoFit/>
          </a:bodyPr>
          <a:lstStyle/>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1362456"/>
          </a:xfrm>
        </p:spPr>
        <p:txBody>
          <a:bodyPr/>
          <a:lstStyle/>
          <a:p>
            <a:r>
              <a:rPr smtClean="0"/>
              <a:t>Complex Sentence Structure</a:t>
            </a:r>
            <a:endParaRPr lang="en-US" dirty="0"/>
          </a:p>
        </p:txBody>
      </p:sp>
      <p:sp>
        <p:nvSpPr>
          <p:cNvPr id="3" name="Text Placeholder 2"/>
          <p:cNvSpPr>
            <a:spLocks noGrp="1"/>
          </p:cNvSpPr>
          <p:nvPr>
            <p:ph type="body" idx="1"/>
          </p:nvPr>
        </p:nvSpPr>
        <p:spPr>
          <a:xfrm>
            <a:off x="228600" y="1676400"/>
            <a:ext cx="8305800" cy="1509712"/>
          </a:xfrm>
        </p:spPr>
        <p:txBody>
          <a:bodyPr>
            <a:normAutofit/>
          </a:bodyPr>
          <a:lstStyle/>
          <a:p>
            <a:pPr algn="ctr">
              <a:buFont typeface="Wingdings" pitchFamily="2" charset="2"/>
              <a:buChar char="v"/>
            </a:pPr>
            <a:r>
              <a:rPr lang="en-US" sz="2400" dirty="0" smtClean="0"/>
              <a:t>Sentence that contains one main or independent clause and one or more subordinate clause(s) or dependent clause(s).</a:t>
            </a:r>
            <a:endParaRPr lang="en-US" sz="2400" dirty="0"/>
          </a:p>
        </p:txBody>
      </p:sp>
      <p:sp>
        <p:nvSpPr>
          <p:cNvPr id="5" name="TextBox 4"/>
          <p:cNvSpPr txBox="1"/>
          <p:nvPr/>
        </p:nvSpPr>
        <p:spPr>
          <a:xfrm>
            <a:off x="0" y="2703016"/>
            <a:ext cx="8915400" cy="4154984"/>
          </a:xfrm>
          <a:prstGeom prst="rect">
            <a:avLst/>
          </a:prstGeom>
          <a:noFill/>
        </p:spPr>
        <p:txBody>
          <a:bodyPr wrap="square" rtlCol="0">
            <a:spAutoFit/>
          </a:bodyPr>
          <a:lstStyle/>
          <a:p>
            <a:pPr lvl="0">
              <a:buClr>
                <a:schemeClr val="accent3"/>
              </a:buClr>
              <a:buFont typeface="Wingdings" pitchFamily="2" charset="2"/>
              <a:buChar char="q"/>
            </a:pPr>
            <a:r>
              <a:rPr lang="en-US" sz="2400" dirty="0" smtClean="0"/>
              <a:t>A dependent clause is preceded by subordinators such as </a:t>
            </a:r>
            <a:r>
              <a:rPr lang="en-US" sz="2400" i="1" dirty="0" smtClean="0"/>
              <a:t>because, since, although, after, when, </a:t>
            </a:r>
            <a:r>
              <a:rPr lang="en-US" sz="2400" dirty="0" smtClean="0"/>
              <a:t>or a relative pronoun such as</a:t>
            </a:r>
            <a:r>
              <a:rPr lang="en-US" sz="2400" i="1" dirty="0" smtClean="0"/>
              <a:t> who, which, </a:t>
            </a:r>
            <a:r>
              <a:rPr lang="en-US" sz="2400" dirty="0" smtClean="0"/>
              <a:t>or </a:t>
            </a:r>
            <a:r>
              <a:rPr lang="en-US" sz="2400" i="1" dirty="0" smtClean="0"/>
              <a:t>that. </a:t>
            </a:r>
            <a:endParaRPr lang="en-US" sz="2400" dirty="0" smtClean="0"/>
          </a:p>
          <a:p>
            <a:pPr lvl="0">
              <a:buClr>
                <a:schemeClr val="accent3"/>
              </a:buClr>
              <a:buFont typeface="Wingdings" pitchFamily="2" charset="2"/>
              <a:buChar char="q"/>
            </a:pPr>
            <a:r>
              <a:rPr lang="en-US" sz="2400" dirty="0" smtClean="0"/>
              <a:t>When the sun is down, the birds go to sleep.</a:t>
            </a:r>
          </a:p>
          <a:p>
            <a:pPr lvl="0">
              <a:buClr>
                <a:schemeClr val="accent3"/>
              </a:buClr>
              <a:buFont typeface="Wingdings" pitchFamily="2" charset="2"/>
              <a:buChar char="q"/>
            </a:pPr>
            <a:r>
              <a:rPr lang="en-US" sz="2400" dirty="0" smtClean="0"/>
              <a:t>The universe is still after the wolves howl. </a:t>
            </a:r>
          </a:p>
          <a:p>
            <a:pPr lvl="0">
              <a:buClr>
                <a:schemeClr val="accent3"/>
              </a:buClr>
              <a:buFont typeface="Wingdings" pitchFamily="2" charset="2"/>
              <a:buChar char="q"/>
            </a:pPr>
            <a:r>
              <a:rPr lang="en-US" sz="2400" dirty="0" smtClean="0"/>
              <a:t>“When the humming did cease, I knew he was faced with a task requiring great delicacy or concentration, and I took care not to distract him.” </a:t>
            </a:r>
            <a:r>
              <a:rPr lang="en-US" sz="2400" i="1" dirty="0" smtClean="0"/>
              <a:t>Inheritance of Tools</a:t>
            </a:r>
            <a:r>
              <a:rPr lang="en-US" sz="2400" dirty="0" smtClean="0"/>
              <a:t> by Scott Russell Sanders </a:t>
            </a:r>
          </a:p>
          <a:p>
            <a:pPr lvl="0" algn="ctr">
              <a:buClr>
                <a:schemeClr val="accent3"/>
              </a:buClr>
              <a:buFont typeface="Wingdings" pitchFamily="2" charset="2"/>
              <a:buChar char="q"/>
            </a:pPr>
            <a:r>
              <a:rPr lang="en-US" sz="2400" dirty="0" smtClean="0"/>
              <a:t> “‘It was beautiful when they wrote that song.’” </a:t>
            </a:r>
            <a:r>
              <a:rPr lang="en-US" sz="2400" i="1" dirty="0" smtClean="0"/>
              <a:t>Amazing Grace</a:t>
            </a:r>
            <a:r>
              <a:rPr lang="en-US" sz="2400" dirty="0" smtClean="0"/>
              <a:t> by Jonathon Kozol</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362456"/>
          </a:xfrm>
        </p:spPr>
        <p:txBody>
          <a:bodyPr/>
          <a:lstStyle/>
          <a:p>
            <a:pPr algn="ctr"/>
            <a:r>
              <a:rPr smtClean="0"/>
              <a:t>Compound Sentence Structure</a:t>
            </a:r>
            <a:endParaRPr lang="en-US" dirty="0"/>
          </a:p>
        </p:txBody>
      </p:sp>
      <p:sp>
        <p:nvSpPr>
          <p:cNvPr id="3" name="Text Placeholder 2"/>
          <p:cNvSpPr>
            <a:spLocks noGrp="1"/>
          </p:cNvSpPr>
          <p:nvPr>
            <p:ph type="body" idx="1"/>
          </p:nvPr>
        </p:nvSpPr>
        <p:spPr>
          <a:xfrm>
            <a:off x="152400" y="1219200"/>
            <a:ext cx="8686800" cy="1509712"/>
          </a:xfrm>
        </p:spPr>
        <p:txBody>
          <a:bodyPr>
            <a:noAutofit/>
          </a:bodyPr>
          <a:lstStyle/>
          <a:p>
            <a:pPr algn="ctr">
              <a:buFont typeface="Wingdings" pitchFamily="2" charset="2"/>
              <a:buChar char="v"/>
            </a:pPr>
            <a:r>
              <a:rPr lang="en-US" sz="2400" dirty="0" smtClean="0"/>
              <a:t>A compound sentence contains two independent clauses joined by a coordinator. The coordinators are as follows: </a:t>
            </a:r>
            <a:r>
              <a:rPr lang="en-US" sz="2400" i="1" dirty="0" smtClean="0"/>
              <a:t>for, and, nor, but, or, yet, so</a:t>
            </a:r>
            <a:r>
              <a:rPr lang="en-US" sz="2400" dirty="0" smtClean="0"/>
              <a:t>.</a:t>
            </a:r>
          </a:p>
          <a:p>
            <a:pPr algn="ctr">
              <a:buFont typeface="Wingdings" pitchFamily="2" charset="2"/>
              <a:buChar char="v"/>
            </a:pPr>
            <a:endParaRPr lang="en-US" sz="2400" dirty="0" smtClean="0"/>
          </a:p>
          <a:p>
            <a:pPr algn="ctr"/>
            <a:r>
              <a:rPr lang="en-US" sz="2400" dirty="0" smtClean="0"/>
              <a:t/>
            </a:r>
            <a:br>
              <a:rPr lang="en-US" sz="2400" dirty="0" smtClean="0"/>
            </a:br>
            <a:endParaRPr lang="en-US" sz="2400" dirty="0" smtClean="0"/>
          </a:p>
          <a:p>
            <a:endParaRPr lang="en-US" sz="2400" dirty="0" smtClean="0"/>
          </a:p>
          <a:p>
            <a:r>
              <a:rPr lang="en-US" sz="2400" dirty="0" smtClean="0"/>
              <a:t/>
            </a:r>
            <a:br>
              <a:rPr lang="en-US" sz="2400" dirty="0" smtClean="0"/>
            </a:br>
            <a:r>
              <a:rPr lang="en-US" sz="2400" dirty="0" smtClean="0"/>
              <a:t/>
            </a:r>
            <a:br>
              <a:rPr lang="en-US" sz="2400" dirty="0" smtClean="0"/>
            </a:br>
            <a:endParaRPr lang="en-US" sz="2400" dirty="0"/>
          </a:p>
        </p:txBody>
      </p:sp>
      <p:sp>
        <p:nvSpPr>
          <p:cNvPr id="4" name="TextBox 3"/>
          <p:cNvSpPr txBox="1"/>
          <p:nvPr/>
        </p:nvSpPr>
        <p:spPr>
          <a:xfrm>
            <a:off x="152400" y="2392740"/>
            <a:ext cx="8458200" cy="2862322"/>
          </a:xfrm>
          <a:prstGeom prst="rect">
            <a:avLst/>
          </a:prstGeom>
          <a:noFill/>
        </p:spPr>
        <p:txBody>
          <a:bodyPr wrap="square" rtlCol="0">
            <a:spAutoFit/>
          </a:bodyPr>
          <a:lstStyle/>
          <a:p>
            <a:pPr>
              <a:buClr>
                <a:schemeClr val="accent3"/>
              </a:buClr>
              <a:buFont typeface="Wingdings" pitchFamily="2" charset="2"/>
              <a:buChar char="q"/>
            </a:pPr>
            <a:r>
              <a:rPr lang="en-US" sz="2000" i="1" dirty="0" smtClean="0"/>
              <a:t>"The glacier knocks in the cupboard, The desert sighs in the bed, And the crack in the teacup opens, A lane to the land of the dead.”         </a:t>
            </a:r>
            <a:r>
              <a:rPr lang="en-US" sz="2000" dirty="0" smtClean="0"/>
              <a:t>(W. H. Auden, "As I Walked Out One Evening")</a:t>
            </a:r>
          </a:p>
          <a:p>
            <a:pPr>
              <a:buClr>
                <a:schemeClr val="accent3"/>
              </a:buClr>
              <a:buFont typeface="Wingdings" pitchFamily="2" charset="2"/>
              <a:buChar char="q"/>
            </a:pPr>
            <a:r>
              <a:rPr lang="en-US" sz="2000" dirty="0" smtClean="0"/>
              <a:t>Mary and Samantha left on the bus before I arrived, </a:t>
            </a:r>
            <a:r>
              <a:rPr lang="en-US" sz="2000" b="1" dirty="0" smtClean="0"/>
              <a:t>so</a:t>
            </a:r>
            <a:r>
              <a:rPr lang="en-US" sz="2000" dirty="0" smtClean="0"/>
              <a:t> I did not see them at the bus station. </a:t>
            </a:r>
          </a:p>
          <a:p>
            <a:pPr>
              <a:buClr>
                <a:schemeClr val="accent3"/>
              </a:buClr>
              <a:buFont typeface="Wingdings" pitchFamily="2" charset="2"/>
              <a:buChar char="q"/>
            </a:pPr>
            <a:r>
              <a:rPr lang="en-US" sz="2000" dirty="0" smtClean="0"/>
              <a:t>“Mencken declared that all that remained to be done for him was to wrap him in sheet gold and burnish him until he blinded the sun itself.” -“Why My Dog Is Not a Humanist” by Kurt Vonnegut  </a:t>
            </a:r>
          </a:p>
          <a:p>
            <a:pPr>
              <a:buClr>
                <a:schemeClr val="accent3"/>
              </a:buClr>
            </a:pPr>
            <a:endParaRPr lang="en-US" sz="2000" dirty="0"/>
          </a:p>
        </p:txBody>
      </p:sp>
      <p:sp>
        <p:nvSpPr>
          <p:cNvPr id="6" name="TextBox 5"/>
          <p:cNvSpPr txBox="1"/>
          <p:nvPr/>
        </p:nvSpPr>
        <p:spPr>
          <a:xfrm>
            <a:off x="152400" y="4876800"/>
            <a:ext cx="8991600" cy="1015663"/>
          </a:xfrm>
          <a:prstGeom prst="rect">
            <a:avLst/>
          </a:prstGeom>
          <a:noFill/>
        </p:spPr>
        <p:txBody>
          <a:bodyPr wrap="square" rtlCol="0">
            <a:spAutoFit/>
          </a:bodyPr>
          <a:lstStyle/>
          <a:p>
            <a:pPr>
              <a:buClr>
                <a:schemeClr val="accent3"/>
              </a:buClr>
              <a:buFont typeface="Wingdings" pitchFamily="2" charset="2"/>
              <a:buChar char="q"/>
            </a:pPr>
            <a:r>
              <a:rPr lang="en-US" sz="2000" dirty="0" smtClean="0"/>
              <a:t>“A 12-year-old named Anthony, who is a friend of Reverend Overall and Mr. Castro, tells me he is a writer of “novels” and he makes a date to meet me in the afternoon.” </a:t>
            </a:r>
            <a:r>
              <a:rPr lang="en-US" sz="2000" i="1" dirty="0" smtClean="0"/>
              <a:t>–Amazing Grace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48" y="313944"/>
            <a:ext cx="8150352" cy="1362456"/>
          </a:xfrm>
        </p:spPr>
        <p:txBody>
          <a:bodyPr/>
          <a:lstStyle/>
          <a:p>
            <a:pPr algn="ctr"/>
            <a:r>
              <a:rPr smtClean="0"/>
              <a:t>Complex-Compound Sentence Structure</a:t>
            </a:r>
            <a:endParaRPr lang="en-US" dirty="0"/>
          </a:p>
        </p:txBody>
      </p:sp>
      <p:sp>
        <p:nvSpPr>
          <p:cNvPr id="3" name="Text Placeholder 2"/>
          <p:cNvSpPr>
            <a:spLocks noGrp="1"/>
          </p:cNvSpPr>
          <p:nvPr>
            <p:ph type="body" idx="1"/>
          </p:nvPr>
        </p:nvSpPr>
        <p:spPr>
          <a:xfrm>
            <a:off x="228600" y="1676400"/>
            <a:ext cx="8686800" cy="1509712"/>
          </a:xfrm>
        </p:spPr>
        <p:txBody>
          <a:bodyPr>
            <a:noAutofit/>
          </a:bodyPr>
          <a:lstStyle/>
          <a:p>
            <a:pPr algn="ctr">
              <a:buFont typeface="Wingdings" pitchFamily="2" charset="2"/>
              <a:buChar char="v"/>
            </a:pPr>
            <a:r>
              <a:rPr lang="en-US" sz="2400" dirty="0" smtClean="0"/>
              <a:t>Has two independent clauses joined to one or more dependent clauses. </a:t>
            </a:r>
          </a:p>
          <a:p>
            <a:pPr>
              <a:buFont typeface="Wingdings" pitchFamily="2" charset="2"/>
              <a:buChar char="q"/>
            </a:pPr>
            <a:r>
              <a:rPr lang="en-US" sz="2000" dirty="0" smtClean="0"/>
              <a:t>Although I enjoy swimming, I haven’t had time to go lately, and I have not found a public pool to use.</a:t>
            </a:r>
          </a:p>
          <a:p>
            <a:pPr>
              <a:buFont typeface="Wingdings" pitchFamily="2" charset="2"/>
              <a:buChar char="q"/>
            </a:pPr>
            <a:r>
              <a:rPr lang="en-US" sz="2000" dirty="0" smtClean="0"/>
              <a:t>Even though I can’t ride a bike, I am learning how to maintain balance, I have ridden for a short distance without assistance. </a:t>
            </a:r>
          </a:p>
          <a:p>
            <a:pPr>
              <a:buFont typeface="Wingdings" pitchFamily="2" charset="2"/>
              <a:buChar char="q"/>
            </a:pPr>
            <a:r>
              <a:rPr lang="en-US" sz="2000" dirty="0" smtClean="0"/>
              <a:t>I don't know what caused me to do it, or why I enjoyed it, but I think children often find pleasure and satisfaction is trying to set their thoughts down on paper, either in words or in pictures.- A letter From E.B. White to his readers</a:t>
            </a:r>
          </a:p>
          <a:p>
            <a:pPr>
              <a:buFont typeface="Wingdings" pitchFamily="2" charset="2"/>
              <a:buChar char="q"/>
            </a:pPr>
            <a:r>
              <a:rPr lang="en-US" sz="2000" dirty="0" smtClean="0"/>
              <a:t>“Christmas at last in New York City, but there is no snow, Riding the train on December 21, I find it hard to understand the muffled voice of the conductor who announces the stations.” -</a:t>
            </a:r>
            <a:r>
              <a:rPr lang="en-US" sz="2000" i="1" dirty="0" smtClean="0"/>
              <a:t>Amazing Grace </a:t>
            </a:r>
            <a:r>
              <a:rPr lang="en-US" sz="2000" dirty="0" smtClean="0"/>
              <a:t>by Jonathan Kozol</a:t>
            </a:r>
            <a:r>
              <a:rPr lang="en-US" sz="2400" dirty="0" smtClean="0"/>
              <a:t/>
            </a:r>
            <a:br>
              <a:rPr lang="en-US" sz="2400" dirty="0" smtClean="0"/>
            </a:br>
            <a:r>
              <a:rPr lang="en-US" sz="2400" dirty="0" smtClean="0"/>
              <a:t/>
            </a:r>
            <a:br>
              <a:rPr lang="en-US" sz="2400" dirty="0" smtClean="0"/>
            </a:b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362456"/>
          </a:xfrm>
        </p:spPr>
        <p:txBody>
          <a:bodyPr/>
          <a:lstStyle/>
          <a:p>
            <a:r>
              <a:rPr smtClean="0"/>
              <a:t>Diction</a:t>
            </a:r>
            <a:endParaRPr lang="en-US" dirty="0"/>
          </a:p>
        </p:txBody>
      </p:sp>
      <p:sp>
        <p:nvSpPr>
          <p:cNvPr id="3" name="Text Placeholder 2"/>
          <p:cNvSpPr>
            <a:spLocks noGrp="1"/>
          </p:cNvSpPr>
          <p:nvPr>
            <p:ph type="body" idx="1"/>
          </p:nvPr>
        </p:nvSpPr>
        <p:spPr>
          <a:xfrm>
            <a:off x="228600" y="1219200"/>
            <a:ext cx="8686800" cy="1509712"/>
          </a:xfrm>
        </p:spPr>
        <p:txBody>
          <a:bodyPr>
            <a:normAutofit fontScale="25000" lnSpcReduction="20000"/>
          </a:bodyPr>
          <a:lstStyle/>
          <a:p>
            <a:pPr>
              <a:buFont typeface="Wingdings" pitchFamily="2" charset="2"/>
              <a:buChar char="v"/>
            </a:pPr>
            <a:r>
              <a:rPr lang="en-US" sz="9600" dirty="0" smtClean="0"/>
              <a:t>Word choice, particularly as an element of style. </a:t>
            </a:r>
          </a:p>
          <a:p>
            <a:pPr>
              <a:buFont typeface="Wingdings" pitchFamily="2" charset="2"/>
              <a:buChar char="§"/>
            </a:pPr>
            <a:r>
              <a:rPr lang="en-US" sz="8000" dirty="0" smtClean="0"/>
              <a:t>Different types and arrangements of words have significant effects on meaning. An essay written in academic diction, for example, would be much less colorful, but perhaps more precise, than street slang.</a:t>
            </a:r>
          </a:p>
          <a:p>
            <a:endParaRPr lang="en-US" sz="9600" dirty="0" smtClean="0"/>
          </a:p>
          <a:p>
            <a:r>
              <a:rPr lang="en-US" sz="9600" dirty="0" smtClean="0"/>
              <a:t>Examples:</a:t>
            </a:r>
          </a:p>
          <a:p>
            <a:pPr algn="ctr">
              <a:buFont typeface="Wingdings" pitchFamily="2" charset="2"/>
              <a:buChar char="q"/>
            </a:pPr>
            <a:r>
              <a:rPr lang="en-US" sz="9600" dirty="0" smtClean="0"/>
              <a:t>"T' maister nobbut just buried and Sabbath nut oe'red..." (Wuthering Heights)</a:t>
            </a:r>
          </a:p>
          <a:p>
            <a:pPr>
              <a:buFont typeface="Wingdings" pitchFamily="2" charset="2"/>
              <a:buChar char="q"/>
            </a:pPr>
            <a:r>
              <a:rPr lang="en-US" sz="9600" dirty="0" smtClean="0"/>
              <a:t>“So it goes” or “And so on” in </a:t>
            </a:r>
            <a:r>
              <a:rPr lang="en-US" sz="9600" i="1" dirty="0" smtClean="0"/>
              <a:t>Slaughterhouse Five</a:t>
            </a:r>
            <a:r>
              <a:rPr lang="en-US" sz="9600" dirty="0" smtClean="0"/>
              <a:t>.</a:t>
            </a:r>
          </a:p>
          <a:p>
            <a:r>
              <a:rPr lang="en-US" dirty="0" smtClean="0"/>
              <a:t> </a:t>
            </a:r>
          </a:p>
          <a:p>
            <a:endParaRPr lang="en-US" dirty="0"/>
          </a:p>
        </p:txBody>
      </p:sp>
      <p:sp>
        <p:nvSpPr>
          <p:cNvPr id="5" name="Rectangle 4"/>
          <p:cNvSpPr/>
          <p:nvPr/>
        </p:nvSpPr>
        <p:spPr>
          <a:xfrm>
            <a:off x="76200" y="4309408"/>
            <a:ext cx="8763000" cy="1938992"/>
          </a:xfrm>
          <a:prstGeom prst="rect">
            <a:avLst/>
          </a:prstGeom>
        </p:spPr>
        <p:txBody>
          <a:bodyPr wrap="square">
            <a:spAutoFit/>
          </a:bodyPr>
          <a:lstStyle/>
          <a:p>
            <a:pPr algn="ctr">
              <a:buClr>
                <a:schemeClr val="accent3"/>
              </a:buClr>
              <a:buFont typeface="Wingdings" pitchFamily="2" charset="2"/>
              <a:buChar char="q"/>
            </a:pPr>
            <a:r>
              <a:rPr lang="en-US" sz="2400" dirty="0" smtClean="0"/>
              <a:t>“…and he will see the sky and the stars by night better than the sun or the light of the sun by day?”</a:t>
            </a:r>
            <a:r>
              <a:rPr lang="en-US" sz="2400" i="1" dirty="0" smtClean="0"/>
              <a:t>-Allegory of the Cave</a:t>
            </a:r>
          </a:p>
          <a:p>
            <a:pPr algn="ctr">
              <a:buClr>
                <a:schemeClr val="accent3"/>
              </a:buClr>
              <a:buFont typeface="Wingdings" pitchFamily="2" charset="2"/>
              <a:buChar char="q"/>
            </a:pPr>
            <a:endParaRPr lang="en-US" sz="2400" dirty="0" smtClean="0"/>
          </a:p>
          <a:p>
            <a:pPr algn="ctr">
              <a:buClr>
                <a:schemeClr val="accent3"/>
              </a:buClr>
              <a:buFont typeface="Wingdings" pitchFamily="2" charset="2"/>
              <a:buChar char="q"/>
            </a:pPr>
            <a:r>
              <a:rPr lang="en-US" sz="2400" dirty="0" smtClean="0"/>
              <a:t>“Women too…They’re chased out of the subway, chased out of Central Park.” </a:t>
            </a:r>
            <a:r>
              <a:rPr lang="en-US" sz="2400" i="1" dirty="0" smtClean="0"/>
              <a:t>- Amazing Grace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1276</TotalTime>
  <Words>3424</Words>
  <Application>Microsoft Office PowerPoint</Application>
  <PresentationFormat>On-screen Show (4:3)</PresentationFormat>
  <Paragraphs>258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Rhetorical Terms Presentation # 4</vt:lpstr>
      <vt:lpstr>Analogy</vt:lpstr>
      <vt:lpstr>Anecdote </vt:lpstr>
      <vt:lpstr>Anecdote</vt:lpstr>
      <vt:lpstr>Anticlimatic Structure</vt:lpstr>
      <vt:lpstr>Complex Sentence Structure</vt:lpstr>
      <vt:lpstr>Compound Sentence Structure</vt:lpstr>
      <vt:lpstr>Complex-Compound Sentence Structure</vt:lpstr>
      <vt:lpstr>Diction</vt:lpstr>
      <vt:lpstr>Digression</vt:lpstr>
      <vt:lpstr>Didactic</vt:lpstr>
      <vt:lpstr>Epistolary Novel</vt:lpstr>
      <vt:lpstr>Epistolary Novel</vt:lpstr>
      <vt:lpstr>Epithet</vt:lpstr>
      <vt:lpstr>Eponym</vt:lpstr>
      <vt:lpstr>Hypotaxis </vt:lpstr>
      <vt:lpstr>Inductive Reasoning</vt:lpstr>
      <vt:lpstr>Inductive Reasoning</vt:lpstr>
      <vt:lpstr>Inference</vt:lpstr>
      <vt:lpstr>Inference</vt:lpstr>
      <vt:lpstr>Internal Monologue</vt:lpstr>
      <vt:lpstr>Internal Monologue</vt:lpstr>
      <vt:lpstr>Meiosis</vt:lpstr>
      <vt:lpstr>Motif</vt:lpstr>
      <vt:lpstr>Objectivity</vt:lpstr>
      <vt:lpstr>Pedantic</vt:lpstr>
      <vt:lpstr>Periodic Sentence</vt:lpstr>
      <vt:lpstr>Stream of Consciousness</vt:lpstr>
      <vt:lpstr>Subjectivity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Terms Presentation # 4</dc:title>
  <dc:creator>Katie</dc:creator>
  <cp:lastModifiedBy>Chick-fil-A User</cp:lastModifiedBy>
  <cp:revision>219</cp:revision>
  <dcterms:created xsi:type="dcterms:W3CDTF">2010-09-29T22:01:51Z</dcterms:created>
  <dcterms:modified xsi:type="dcterms:W3CDTF">2010-10-26T23:17:02Z</dcterms:modified>
</cp:coreProperties>
</file>